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xls" ContentType="application/vnd.ms-excel"/>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notesSlides/notesSlide5.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drawings/drawing2.xml" ContentType="application/vnd.openxmlformats-officedocument.drawingml.chartshapes+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notesSlides/notesSlide8.xml" ContentType="application/vnd.openxmlformats-officedocument.presentationml.notesSlide+xml"/>
  <Override PartName="/ppt/charts/chart4.xml" ContentType="application/vnd.openxmlformats-officedocument.drawingml.chart+xml"/>
  <Override PartName="/ppt/theme/themeOverride4.xml" ContentType="application/vnd.openxmlformats-officedocument.themeOverride+xml"/>
  <Override PartName="/ppt/charts/chart5.xml" ContentType="application/vnd.openxmlformats-officedocument.drawingml.chart+xml"/>
  <Override PartName="/ppt/theme/themeOverride5.xml" ContentType="application/vnd.openxmlformats-officedocument.themeOverr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6.xml" ContentType="application/vnd.openxmlformats-officedocument.drawingml.chart+xml"/>
  <Override PartName="/ppt/theme/themeOverride6.xml" ContentType="application/vnd.openxmlformats-officedocument.themeOverride+xml"/>
  <Override PartName="/ppt/drawings/drawing3.xml" ContentType="application/vnd.openxmlformats-officedocument.drawingml.chartshapes+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5"/>
  </p:sldMasterIdLst>
  <p:notesMasterIdLst>
    <p:notesMasterId r:id="rId42"/>
  </p:notesMasterIdLst>
  <p:handoutMasterIdLst>
    <p:handoutMasterId r:id="rId43"/>
  </p:handoutMasterIdLst>
  <p:sldIdLst>
    <p:sldId id="316" r:id="rId6"/>
    <p:sldId id="367" r:id="rId7"/>
    <p:sldId id="383" r:id="rId8"/>
    <p:sldId id="368" r:id="rId9"/>
    <p:sldId id="369" r:id="rId10"/>
    <p:sldId id="370" r:id="rId11"/>
    <p:sldId id="371" r:id="rId12"/>
    <p:sldId id="372" r:id="rId13"/>
    <p:sldId id="375" r:id="rId14"/>
    <p:sldId id="376" r:id="rId15"/>
    <p:sldId id="377" r:id="rId16"/>
    <p:sldId id="378" r:id="rId17"/>
    <p:sldId id="379" r:id="rId18"/>
    <p:sldId id="380" r:id="rId19"/>
    <p:sldId id="381" r:id="rId20"/>
    <p:sldId id="355" r:id="rId21"/>
    <p:sldId id="346" r:id="rId22"/>
    <p:sldId id="364" r:id="rId23"/>
    <p:sldId id="386" r:id="rId24"/>
    <p:sldId id="387" r:id="rId25"/>
    <p:sldId id="340" r:id="rId26"/>
    <p:sldId id="345" r:id="rId27"/>
    <p:sldId id="384" r:id="rId28"/>
    <p:sldId id="357" r:id="rId29"/>
    <p:sldId id="385" r:id="rId30"/>
    <p:sldId id="388" r:id="rId31"/>
    <p:sldId id="356" r:id="rId32"/>
    <p:sldId id="359" r:id="rId33"/>
    <p:sldId id="360" r:id="rId34"/>
    <p:sldId id="361" r:id="rId35"/>
    <p:sldId id="358" r:id="rId36"/>
    <p:sldId id="389" r:id="rId37"/>
    <p:sldId id="390" r:id="rId38"/>
    <p:sldId id="391" r:id="rId39"/>
    <p:sldId id="310" r:id="rId40"/>
    <p:sldId id="354" r:id="rId41"/>
  </p:sldIdLst>
  <p:sldSz cx="9144000" cy="6858000" type="screen4x3"/>
  <p:notesSz cx="6858000" cy="9144000"/>
  <p:defaultTextStyle>
    <a:defPPr>
      <a:defRPr lang="en-US"/>
    </a:defPPr>
    <a:lvl1pPr algn="l" rtl="0" fontAlgn="base">
      <a:spcBef>
        <a:spcPct val="0"/>
      </a:spcBef>
      <a:spcAft>
        <a:spcPct val="0"/>
      </a:spcAft>
      <a:defRPr sz="2400" kern="1200" baseline="-25000">
        <a:solidFill>
          <a:schemeClr val="tx1"/>
        </a:solidFill>
        <a:latin typeface="Arial" pitchFamily="34" charset="0"/>
        <a:ea typeface="ヒラギノ角ゴ Pro W3"/>
        <a:cs typeface="ヒラギノ角ゴ Pro W3"/>
      </a:defRPr>
    </a:lvl1pPr>
    <a:lvl2pPr marL="457200" algn="l" rtl="0" fontAlgn="base">
      <a:spcBef>
        <a:spcPct val="0"/>
      </a:spcBef>
      <a:spcAft>
        <a:spcPct val="0"/>
      </a:spcAft>
      <a:defRPr sz="2400" kern="1200" baseline="-25000">
        <a:solidFill>
          <a:schemeClr val="tx1"/>
        </a:solidFill>
        <a:latin typeface="Arial" pitchFamily="34" charset="0"/>
        <a:ea typeface="ヒラギノ角ゴ Pro W3"/>
        <a:cs typeface="ヒラギノ角ゴ Pro W3"/>
      </a:defRPr>
    </a:lvl2pPr>
    <a:lvl3pPr marL="914400" algn="l" rtl="0" fontAlgn="base">
      <a:spcBef>
        <a:spcPct val="0"/>
      </a:spcBef>
      <a:spcAft>
        <a:spcPct val="0"/>
      </a:spcAft>
      <a:defRPr sz="2400" kern="1200" baseline="-25000">
        <a:solidFill>
          <a:schemeClr val="tx1"/>
        </a:solidFill>
        <a:latin typeface="Arial" pitchFamily="34" charset="0"/>
        <a:ea typeface="ヒラギノ角ゴ Pro W3"/>
        <a:cs typeface="ヒラギノ角ゴ Pro W3"/>
      </a:defRPr>
    </a:lvl3pPr>
    <a:lvl4pPr marL="1371600" algn="l" rtl="0" fontAlgn="base">
      <a:spcBef>
        <a:spcPct val="0"/>
      </a:spcBef>
      <a:spcAft>
        <a:spcPct val="0"/>
      </a:spcAft>
      <a:defRPr sz="2400" kern="1200" baseline="-25000">
        <a:solidFill>
          <a:schemeClr val="tx1"/>
        </a:solidFill>
        <a:latin typeface="Arial" pitchFamily="34" charset="0"/>
        <a:ea typeface="ヒラギノ角ゴ Pro W3"/>
        <a:cs typeface="ヒラギノ角ゴ Pro W3"/>
      </a:defRPr>
    </a:lvl4pPr>
    <a:lvl5pPr marL="1828800" algn="l" rtl="0" fontAlgn="base">
      <a:spcBef>
        <a:spcPct val="0"/>
      </a:spcBef>
      <a:spcAft>
        <a:spcPct val="0"/>
      </a:spcAft>
      <a:defRPr sz="2400" kern="1200" baseline="-25000">
        <a:solidFill>
          <a:schemeClr val="tx1"/>
        </a:solidFill>
        <a:latin typeface="Arial" pitchFamily="34" charset="0"/>
        <a:ea typeface="ヒラギノ角ゴ Pro W3"/>
        <a:cs typeface="ヒラギノ角ゴ Pro W3"/>
      </a:defRPr>
    </a:lvl5pPr>
    <a:lvl6pPr marL="2286000" algn="l" defTabSz="914400" rtl="0" eaLnBrk="1" latinLnBrk="0" hangingPunct="1">
      <a:defRPr sz="2400" kern="1200" baseline="-25000">
        <a:solidFill>
          <a:schemeClr val="tx1"/>
        </a:solidFill>
        <a:latin typeface="Arial" pitchFamily="34" charset="0"/>
        <a:ea typeface="ヒラギノ角ゴ Pro W3"/>
        <a:cs typeface="ヒラギノ角ゴ Pro W3"/>
      </a:defRPr>
    </a:lvl6pPr>
    <a:lvl7pPr marL="2743200" algn="l" defTabSz="914400" rtl="0" eaLnBrk="1" latinLnBrk="0" hangingPunct="1">
      <a:defRPr sz="2400" kern="1200" baseline="-25000">
        <a:solidFill>
          <a:schemeClr val="tx1"/>
        </a:solidFill>
        <a:latin typeface="Arial" pitchFamily="34" charset="0"/>
        <a:ea typeface="ヒラギノ角ゴ Pro W3"/>
        <a:cs typeface="ヒラギノ角ゴ Pro W3"/>
      </a:defRPr>
    </a:lvl7pPr>
    <a:lvl8pPr marL="3200400" algn="l" defTabSz="914400" rtl="0" eaLnBrk="1" latinLnBrk="0" hangingPunct="1">
      <a:defRPr sz="2400" kern="1200" baseline="-25000">
        <a:solidFill>
          <a:schemeClr val="tx1"/>
        </a:solidFill>
        <a:latin typeface="Arial" pitchFamily="34" charset="0"/>
        <a:ea typeface="ヒラギノ角ゴ Pro W3"/>
        <a:cs typeface="ヒラギノ角ゴ Pro W3"/>
      </a:defRPr>
    </a:lvl8pPr>
    <a:lvl9pPr marL="3657600" algn="l" defTabSz="914400" rtl="0" eaLnBrk="1" latinLnBrk="0" hangingPunct="1">
      <a:defRPr sz="2400" kern="1200" baseline="-25000">
        <a:solidFill>
          <a:schemeClr val="tx1"/>
        </a:solidFill>
        <a:latin typeface="Arial" pitchFamily="34" charset="0"/>
        <a:ea typeface="ヒラギノ角ゴ Pro W3"/>
        <a:cs typeface="ヒラギノ角ゴ Pro W3"/>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822A"/>
    <a:srgbClr val="D2640A"/>
    <a:srgbClr val="C85A0A"/>
    <a:srgbClr val="8E001C"/>
    <a:srgbClr val="D16309"/>
    <a:srgbClr val="FFA3B5"/>
    <a:srgbClr val="353535"/>
    <a:srgbClr val="3F3F3F"/>
    <a:srgbClr val="2E2E2E"/>
    <a:srgbClr val="F3740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632" autoAdjust="0"/>
    <p:restoredTop sz="85042" autoAdjust="0"/>
  </p:normalViewPr>
  <p:slideViewPr>
    <p:cSldViewPr>
      <p:cViewPr>
        <p:scale>
          <a:sx n="66" d="100"/>
          <a:sy n="66" d="100"/>
        </p:scale>
        <p:origin x="-1428" y="-102"/>
      </p:cViewPr>
      <p:guideLst>
        <p:guide orient="horz" pos="2160"/>
        <p:guide pos="2880"/>
      </p:guideLst>
    </p:cSldViewPr>
  </p:slideViewPr>
  <p:outlineViewPr>
    <p:cViewPr>
      <p:scale>
        <a:sx n="100" d="100"/>
        <a:sy n="100" d="100"/>
      </p:scale>
      <p:origin x="0" y="0"/>
    </p:cViewPr>
  </p:outlineViewPr>
  <p:notesTextViewPr>
    <p:cViewPr>
      <p:scale>
        <a:sx n="100" d="100"/>
        <a:sy n="100" d="100"/>
      </p:scale>
      <p:origin x="0" y="0"/>
    </p:cViewPr>
  </p:notesTextViewPr>
  <p:sorterViewPr>
    <p:cViewPr>
      <p:scale>
        <a:sx n="150" d="100"/>
        <a:sy n="150" d="100"/>
      </p:scale>
      <p:origin x="0" y="564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Book1"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oleObject" Target="Book1"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Book1" TargetMode="External"/><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oleObject" Target="Book1" TargetMode="External"/><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oleObject" Target="Book1" TargetMode="External"/><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oleObject" Target="Book1" TargetMode="External"/><Relationship Id="rId1" Type="http://schemas.openxmlformats.org/officeDocument/2006/relationships/themeOverride" Target="../theme/themeOverride6.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lv-LV"/>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1113408597015523E-2"/>
          <c:y val="0.12843222732581588"/>
          <c:w val="0.91090906446983089"/>
          <c:h val="0.76762411053168067"/>
        </c:manualLayout>
      </c:layout>
      <c:barChart>
        <c:barDir val="col"/>
        <c:grouping val="clustered"/>
        <c:varyColors val="0"/>
        <c:ser>
          <c:idx val="0"/>
          <c:order val="0"/>
          <c:tx>
            <c:strRef>
              <c:f>Sheet3!$B$2</c:f>
              <c:strCache>
                <c:ptCount val="1"/>
                <c:pt idx="0">
                  <c:v>With health effects</c:v>
                </c:pt>
              </c:strCache>
            </c:strRef>
          </c:tx>
          <c:spPr>
            <a:solidFill>
              <a:srgbClr val="C00000"/>
            </a:solidFill>
          </c:spPr>
          <c:invertIfNegative val="0"/>
          <c:dLbls>
            <c:txPr>
              <a:bodyPr/>
              <a:lstStyle/>
              <a:p>
                <a:pPr>
                  <a:defRPr b="1"/>
                </a:pPr>
                <a:endParaRPr lang="lv-LV"/>
              </a:p>
            </c:txPr>
            <c:showLegendKey val="0"/>
            <c:showVal val="1"/>
            <c:showCatName val="0"/>
            <c:showSerName val="0"/>
            <c:showPercent val="0"/>
            <c:showBubbleSize val="0"/>
            <c:showLeaderLines val="0"/>
          </c:dLbls>
          <c:cat>
            <c:strRef>
              <c:f>Sheet3!$C$1:$N$1</c:f>
              <c:strCache>
                <c:ptCount val="6"/>
                <c:pt idx="0">
                  <c:v>15-24</c:v>
                </c:pt>
                <c:pt idx="1">
                  <c:v>25-34</c:v>
                </c:pt>
                <c:pt idx="2">
                  <c:v>35-44</c:v>
                </c:pt>
                <c:pt idx="3">
                  <c:v>45-54</c:v>
                </c:pt>
                <c:pt idx="4">
                  <c:v>55-64</c:v>
                </c:pt>
                <c:pt idx="5">
                  <c:v>65-74</c:v>
                </c:pt>
              </c:strCache>
            </c:strRef>
          </c:cat>
          <c:val>
            <c:numRef>
              <c:f>Sheet3!$C$2:$N$2</c:f>
              <c:numCache>
                <c:formatCode>0</c:formatCode>
                <c:ptCount val="6"/>
                <c:pt idx="0">
                  <c:v>25.719866225434771</c:v>
                </c:pt>
                <c:pt idx="1">
                  <c:v>22.718921704162327</c:v>
                </c:pt>
                <c:pt idx="2">
                  <c:v>27.475804258626638</c:v>
                </c:pt>
                <c:pt idx="3">
                  <c:v>37.951162574831464</c:v>
                </c:pt>
                <c:pt idx="4">
                  <c:v>52.305844348223815</c:v>
                </c:pt>
                <c:pt idx="5">
                  <c:v>51.166071457427734</c:v>
                </c:pt>
              </c:numCache>
            </c:numRef>
          </c:val>
        </c:ser>
        <c:dLbls>
          <c:showLegendKey val="0"/>
          <c:showVal val="0"/>
          <c:showCatName val="0"/>
          <c:showSerName val="0"/>
          <c:showPercent val="0"/>
          <c:showBubbleSize val="0"/>
        </c:dLbls>
        <c:gapWidth val="150"/>
        <c:axId val="28690304"/>
        <c:axId val="28691840"/>
      </c:barChart>
      <c:catAx>
        <c:axId val="28690304"/>
        <c:scaling>
          <c:orientation val="minMax"/>
        </c:scaling>
        <c:delete val="0"/>
        <c:axPos val="b"/>
        <c:majorTickMark val="out"/>
        <c:minorTickMark val="none"/>
        <c:tickLblPos val="nextTo"/>
        <c:crossAx val="28691840"/>
        <c:crosses val="autoZero"/>
        <c:auto val="1"/>
        <c:lblAlgn val="ctr"/>
        <c:lblOffset val="100"/>
        <c:noMultiLvlLbl val="0"/>
      </c:catAx>
      <c:valAx>
        <c:axId val="28691840"/>
        <c:scaling>
          <c:orientation val="minMax"/>
        </c:scaling>
        <c:delete val="0"/>
        <c:axPos val="l"/>
        <c:majorGridlines/>
        <c:numFmt formatCode="0" sourceLinked="1"/>
        <c:majorTickMark val="out"/>
        <c:minorTickMark val="none"/>
        <c:tickLblPos val="nextTo"/>
        <c:crossAx val="28690304"/>
        <c:crosses val="autoZero"/>
        <c:crossBetween val="between"/>
      </c:valAx>
    </c:plotArea>
    <c:plotVisOnly val="1"/>
    <c:dispBlanksAs val="gap"/>
    <c:showDLblsOverMax val="0"/>
  </c:chart>
  <c:txPr>
    <a:bodyPr/>
    <a:lstStyle/>
    <a:p>
      <a:pPr>
        <a:defRPr sz="2000"/>
      </a:pPr>
      <a:endParaRPr lang="lv-LV"/>
    </a:p>
  </c:txPr>
  <c:externalData r:id="rId2">
    <c:autoUpdate val="0"/>
  </c:externalData>
  <c:userShapes r:id="rId3"/>
</c:chartSpace>
</file>

<file path=ppt/charts/chart2.xml><?xml version="1.0" encoding="utf-8"?>
<c:chartSpace xmlns:c="http://schemas.openxmlformats.org/drawingml/2006/chart" xmlns:a="http://schemas.openxmlformats.org/drawingml/2006/main" xmlns:r="http://schemas.openxmlformats.org/officeDocument/2006/relationships">
  <c:date1904 val="0"/>
  <c:lang val="lv-LV"/>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barChart>
        <c:barDir val="bar"/>
        <c:grouping val="clustered"/>
        <c:varyColors val="0"/>
        <c:ser>
          <c:idx val="0"/>
          <c:order val="0"/>
          <c:tx>
            <c:strRef>
              <c:f>Sheet4!$B$4</c:f>
              <c:strCache>
                <c:ptCount val="1"/>
                <c:pt idx="0">
                  <c:v>General disease</c:v>
                </c:pt>
              </c:strCache>
            </c:strRef>
          </c:tx>
          <c:spPr>
            <a:solidFill>
              <a:schemeClr val="bg1">
                <a:lumMod val="50000"/>
              </a:schemeClr>
            </a:solidFill>
          </c:spPr>
          <c:invertIfNegative val="0"/>
          <c:cat>
            <c:strRef>
              <c:f>Sheet4!$C$2:$N$3</c:f>
              <c:strCache>
                <c:ptCount val="6"/>
                <c:pt idx="0">
                  <c:v>15-24</c:v>
                </c:pt>
                <c:pt idx="1">
                  <c:v>25-34</c:v>
                </c:pt>
                <c:pt idx="2">
                  <c:v>35-44</c:v>
                </c:pt>
                <c:pt idx="3">
                  <c:v>45-54</c:v>
                </c:pt>
                <c:pt idx="4">
                  <c:v>55-64</c:v>
                </c:pt>
                <c:pt idx="5">
                  <c:v>65-74</c:v>
                </c:pt>
              </c:strCache>
            </c:strRef>
          </c:cat>
          <c:val>
            <c:numRef>
              <c:f>Sheet4!$C$4:$N$4</c:f>
              <c:numCache>
                <c:formatCode>0</c:formatCode>
                <c:ptCount val="6"/>
                <c:pt idx="0">
                  <c:v>37.136964476189178</c:v>
                </c:pt>
                <c:pt idx="1">
                  <c:v>20.162737536342547</c:v>
                </c:pt>
                <c:pt idx="2">
                  <c:v>19.681095225101171</c:v>
                </c:pt>
                <c:pt idx="3">
                  <c:v>23.575976389866813</c:v>
                </c:pt>
                <c:pt idx="4">
                  <c:v>31.163332680639794</c:v>
                </c:pt>
                <c:pt idx="5">
                  <c:v>20.591186378601929</c:v>
                </c:pt>
              </c:numCache>
            </c:numRef>
          </c:val>
        </c:ser>
        <c:ser>
          <c:idx val="1"/>
          <c:order val="1"/>
          <c:tx>
            <c:strRef>
              <c:f>Sheet4!$B$5</c:f>
              <c:strCache>
                <c:ptCount val="1"/>
                <c:pt idx="0">
                  <c:v>Working conditions</c:v>
                </c:pt>
              </c:strCache>
            </c:strRef>
          </c:tx>
          <c:spPr>
            <a:solidFill>
              <a:srgbClr val="C00000"/>
            </a:solidFill>
          </c:spPr>
          <c:invertIfNegative val="0"/>
          <c:dLbls>
            <c:showLegendKey val="0"/>
            <c:showVal val="1"/>
            <c:showCatName val="0"/>
            <c:showSerName val="0"/>
            <c:showPercent val="0"/>
            <c:showBubbleSize val="0"/>
            <c:showLeaderLines val="0"/>
          </c:dLbls>
          <c:cat>
            <c:strRef>
              <c:f>Sheet4!$C$2:$N$3</c:f>
              <c:strCache>
                <c:ptCount val="6"/>
                <c:pt idx="0">
                  <c:v>15-24</c:v>
                </c:pt>
                <c:pt idx="1">
                  <c:v>25-34</c:v>
                </c:pt>
                <c:pt idx="2">
                  <c:v>35-44</c:v>
                </c:pt>
                <c:pt idx="3">
                  <c:v>45-54</c:v>
                </c:pt>
                <c:pt idx="4">
                  <c:v>55-64</c:v>
                </c:pt>
                <c:pt idx="5">
                  <c:v>65-74</c:v>
                </c:pt>
              </c:strCache>
            </c:strRef>
          </c:cat>
          <c:val>
            <c:numRef>
              <c:f>Sheet4!$C$5:$N$5</c:f>
              <c:numCache>
                <c:formatCode>0</c:formatCode>
                <c:ptCount val="6"/>
                <c:pt idx="0">
                  <c:v>26.495348554608906</c:v>
                </c:pt>
                <c:pt idx="1">
                  <c:v>63.450295919276769</c:v>
                </c:pt>
                <c:pt idx="2">
                  <c:v>56.91908711498639</c:v>
                </c:pt>
                <c:pt idx="3">
                  <c:v>62.812542134200214</c:v>
                </c:pt>
                <c:pt idx="4">
                  <c:v>54.823519424023061</c:v>
                </c:pt>
                <c:pt idx="5">
                  <c:v>52.750680039829554</c:v>
                </c:pt>
              </c:numCache>
            </c:numRef>
          </c:val>
        </c:ser>
        <c:ser>
          <c:idx val="2"/>
          <c:order val="2"/>
          <c:tx>
            <c:strRef>
              <c:f>Sheet4!$B$6</c:f>
              <c:strCache>
                <c:ptCount val="1"/>
                <c:pt idx="0">
                  <c:v>Natural aging</c:v>
                </c:pt>
              </c:strCache>
            </c:strRef>
          </c:tx>
          <c:invertIfNegative val="0"/>
          <c:dLbls>
            <c:dLbl>
              <c:idx val="5"/>
              <c:layout>
                <c:manualLayout>
                  <c:x val="1.6749541728582336E-3"/>
                  <c:y val="-2.9340214807336448E-2"/>
                </c:manualLayout>
              </c:layout>
              <c:showLegendKey val="0"/>
              <c:showVal val="1"/>
              <c:showCatName val="0"/>
              <c:showSerName val="0"/>
              <c:showPercent val="0"/>
              <c:showBubbleSize val="0"/>
            </c:dLbl>
            <c:showLegendKey val="0"/>
            <c:showVal val="1"/>
            <c:showCatName val="0"/>
            <c:showSerName val="0"/>
            <c:showPercent val="0"/>
            <c:showBubbleSize val="0"/>
            <c:showLeaderLines val="0"/>
          </c:dLbls>
          <c:cat>
            <c:strRef>
              <c:f>Sheet4!$C$2:$N$3</c:f>
              <c:strCache>
                <c:ptCount val="6"/>
                <c:pt idx="0">
                  <c:v>15-24</c:v>
                </c:pt>
                <c:pt idx="1">
                  <c:v>25-34</c:v>
                </c:pt>
                <c:pt idx="2">
                  <c:v>35-44</c:v>
                </c:pt>
                <c:pt idx="3">
                  <c:v>45-54</c:v>
                </c:pt>
                <c:pt idx="4">
                  <c:v>55-64</c:v>
                </c:pt>
                <c:pt idx="5">
                  <c:v>65-74</c:v>
                </c:pt>
              </c:strCache>
            </c:strRef>
          </c:cat>
          <c:val>
            <c:numRef>
              <c:f>Sheet4!$C$6:$N$6</c:f>
              <c:numCache>
                <c:formatCode>0</c:formatCode>
                <c:ptCount val="6"/>
                <c:pt idx="0">
                  <c:v>6.5754830347136872</c:v>
                </c:pt>
                <c:pt idx="1">
                  <c:v>6.7896431866302773</c:v>
                </c:pt>
                <c:pt idx="2">
                  <c:v>4.2892226854760418</c:v>
                </c:pt>
                <c:pt idx="3">
                  <c:v>28.599571541999364</c:v>
                </c:pt>
                <c:pt idx="4">
                  <c:v>33.777849589282319</c:v>
                </c:pt>
                <c:pt idx="5">
                  <c:v>49.023527661311576</c:v>
                </c:pt>
              </c:numCache>
            </c:numRef>
          </c:val>
        </c:ser>
        <c:ser>
          <c:idx val="3"/>
          <c:order val="3"/>
          <c:tx>
            <c:strRef>
              <c:f>Sheet4!$B$7</c:f>
              <c:strCache>
                <c:ptCount val="1"/>
                <c:pt idx="0">
                  <c:v>Exists from birth</c:v>
                </c:pt>
              </c:strCache>
            </c:strRef>
          </c:tx>
          <c:invertIfNegative val="0"/>
          <c:cat>
            <c:strRef>
              <c:f>Sheet4!$C$2:$N$3</c:f>
              <c:strCache>
                <c:ptCount val="6"/>
                <c:pt idx="0">
                  <c:v>15-24</c:v>
                </c:pt>
                <c:pt idx="1">
                  <c:v>25-34</c:v>
                </c:pt>
                <c:pt idx="2">
                  <c:v>35-44</c:v>
                </c:pt>
                <c:pt idx="3">
                  <c:v>45-54</c:v>
                </c:pt>
                <c:pt idx="4">
                  <c:v>55-64</c:v>
                </c:pt>
                <c:pt idx="5">
                  <c:v>65-74</c:v>
                </c:pt>
              </c:strCache>
            </c:strRef>
          </c:cat>
          <c:val>
            <c:numRef>
              <c:f>Sheet4!$C$7:$N$7</c:f>
            </c:numRef>
          </c:val>
        </c:ser>
        <c:ser>
          <c:idx val="4"/>
          <c:order val="4"/>
          <c:tx>
            <c:strRef>
              <c:f>Sheet4!$B$8</c:f>
              <c:strCache>
                <c:ptCount val="1"/>
                <c:pt idx="0">
                  <c:v>Inherited</c:v>
                </c:pt>
              </c:strCache>
            </c:strRef>
          </c:tx>
          <c:invertIfNegative val="0"/>
          <c:cat>
            <c:strRef>
              <c:f>Sheet4!$C$2:$N$3</c:f>
              <c:strCache>
                <c:ptCount val="6"/>
                <c:pt idx="0">
                  <c:v>15-24</c:v>
                </c:pt>
                <c:pt idx="1">
                  <c:v>25-34</c:v>
                </c:pt>
                <c:pt idx="2">
                  <c:v>35-44</c:v>
                </c:pt>
                <c:pt idx="3">
                  <c:v>45-54</c:v>
                </c:pt>
                <c:pt idx="4">
                  <c:v>55-64</c:v>
                </c:pt>
                <c:pt idx="5">
                  <c:v>65-74</c:v>
                </c:pt>
              </c:strCache>
            </c:strRef>
          </c:cat>
          <c:val>
            <c:numRef>
              <c:f>Sheet4!$C$8:$N$8</c:f>
              <c:numCache>
                <c:formatCode>0</c:formatCode>
                <c:ptCount val="6"/>
                <c:pt idx="0">
                  <c:v>16.821152262263205</c:v>
                </c:pt>
                <c:pt idx="1">
                  <c:v>2.6007655119752759</c:v>
                </c:pt>
                <c:pt idx="2">
                  <c:v>4.3664316552545479</c:v>
                </c:pt>
                <c:pt idx="3">
                  <c:v>12.768497850219468</c:v>
                </c:pt>
                <c:pt idx="4">
                  <c:v>7.8549158093787987</c:v>
                </c:pt>
                <c:pt idx="5">
                  <c:v>3.9448032748734358</c:v>
                </c:pt>
              </c:numCache>
            </c:numRef>
          </c:val>
        </c:ser>
        <c:ser>
          <c:idx val="5"/>
          <c:order val="5"/>
          <c:tx>
            <c:strRef>
              <c:f>Sheet4!$B$9</c:f>
              <c:strCache>
                <c:ptCount val="1"/>
                <c:pt idx="0">
                  <c:v>Workplace accident</c:v>
                </c:pt>
              </c:strCache>
            </c:strRef>
          </c:tx>
          <c:invertIfNegative val="0"/>
          <c:cat>
            <c:strRef>
              <c:f>Sheet4!$C$2:$N$3</c:f>
              <c:strCache>
                <c:ptCount val="6"/>
                <c:pt idx="0">
                  <c:v>15-24</c:v>
                </c:pt>
                <c:pt idx="1">
                  <c:v>25-34</c:v>
                </c:pt>
                <c:pt idx="2">
                  <c:v>35-44</c:v>
                </c:pt>
                <c:pt idx="3">
                  <c:v>45-54</c:v>
                </c:pt>
                <c:pt idx="4">
                  <c:v>55-64</c:v>
                </c:pt>
                <c:pt idx="5">
                  <c:v>65-74</c:v>
                </c:pt>
              </c:strCache>
            </c:strRef>
          </c:cat>
          <c:val>
            <c:numRef>
              <c:f>Sheet4!$C$9:$N$9</c:f>
              <c:numCache>
                <c:formatCode>0</c:formatCode>
                <c:ptCount val="6"/>
                <c:pt idx="0">
                  <c:v>9.3467723424651972</c:v>
                </c:pt>
                <c:pt idx="1">
                  <c:v>7.0105288006416995</c:v>
                </c:pt>
                <c:pt idx="2">
                  <c:v>3.7777397021214494</c:v>
                </c:pt>
                <c:pt idx="3">
                  <c:v>12.98257704004434</c:v>
                </c:pt>
                <c:pt idx="4">
                  <c:v>5.4155307288578651</c:v>
                </c:pt>
                <c:pt idx="5">
                  <c:v>7.8888435317053096</c:v>
                </c:pt>
              </c:numCache>
            </c:numRef>
          </c:val>
        </c:ser>
        <c:dLbls>
          <c:showLegendKey val="0"/>
          <c:showVal val="0"/>
          <c:showCatName val="0"/>
          <c:showSerName val="0"/>
          <c:showPercent val="0"/>
          <c:showBubbleSize val="0"/>
        </c:dLbls>
        <c:gapWidth val="150"/>
        <c:axId val="32904704"/>
        <c:axId val="32906240"/>
      </c:barChart>
      <c:catAx>
        <c:axId val="32904704"/>
        <c:scaling>
          <c:orientation val="minMax"/>
        </c:scaling>
        <c:delete val="0"/>
        <c:axPos val="l"/>
        <c:majorTickMark val="out"/>
        <c:minorTickMark val="none"/>
        <c:tickLblPos val="nextTo"/>
        <c:crossAx val="32906240"/>
        <c:crosses val="autoZero"/>
        <c:auto val="1"/>
        <c:lblAlgn val="ctr"/>
        <c:lblOffset val="100"/>
        <c:noMultiLvlLbl val="0"/>
      </c:catAx>
      <c:valAx>
        <c:axId val="32906240"/>
        <c:scaling>
          <c:orientation val="minMax"/>
        </c:scaling>
        <c:delete val="0"/>
        <c:axPos val="b"/>
        <c:majorGridlines/>
        <c:numFmt formatCode="0" sourceLinked="1"/>
        <c:majorTickMark val="out"/>
        <c:minorTickMark val="none"/>
        <c:tickLblPos val="nextTo"/>
        <c:crossAx val="32904704"/>
        <c:crosses val="autoZero"/>
        <c:crossBetween val="between"/>
      </c:valAx>
    </c:plotArea>
    <c:legend>
      <c:legendPos val="r"/>
      <c:layout/>
      <c:overlay val="0"/>
    </c:legend>
    <c:plotVisOnly val="1"/>
    <c:dispBlanksAs val="gap"/>
    <c:showDLblsOverMax val="0"/>
  </c:chart>
  <c:txPr>
    <a:bodyPr/>
    <a:lstStyle/>
    <a:p>
      <a:pPr>
        <a:defRPr sz="1800"/>
      </a:pPr>
      <a:endParaRPr lang="lv-LV"/>
    </a:p>
  </c:txPr>
  <c:externalData r:id="rId2">
    <c:autoUpdate val="0"/>
  </c:externalData>
  <c:userShapes r:id="rId3"/>
</c:chartSpace>
</file>

<file path=ppt/charts/chart3.xml><?xml version="1.0" encoding="utf-8"?>
<c:chartSpace xmlns:c="http://schemas.openxmlformats.org/drawingml/2006/chart" xmlns:a="http://schemas.openxmlformats.org/drawingml/2006/main" xmlns:r="http://schemas.openxmlformats.org/officeDocument/2006/relationships">
  <c:date1904 val="0"/>
  <c:lang val="lv-LV"/>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8.321278610101672E-2"/>
          <c:y val="0.17585390792235586"/>
          <c:w val="0.65921828256580106"/>
          <c:h val="0.69665656344783944"/>
        </c:manualLayout>
      </c:layout>
      <c:lineChart>
        <c:grouping val="standard"/>
        <c:varyColors val="0"/>
        <c:ser>
          <c:idx val="0"/>
          <c:order val="0"/>
          <c:tx>
            <c:strRef>
              <c:f>Sheet1!$P$4</c:f>
              <c:strCache>
                <c:ptCount val="1"/>
                <c:pt idx="0">
                  <c:v>nesmagos nelaimes gadījumos cietušie kopā</c:v>
                </c:pt>
              </c:strCache>
            </c:strRef>
          </c:tx>
          <c:cat>
            <c:numRef>
              <c:f>Sheet1!$O$5:$O$9</c:f>
              <c:numCache>
                <c:formatCode>General</c:formatCode>
                <c:ptCount val="5"/>
                <c:pt idx="0">
                  <c:v>2009</c:v>
                </c:pt>
                <c:pt idx="1">
                  <c:v>2010</c:v>
                </c:pt>
                <c:pt idx="2">
                  <c:v>2011</c:v>
                </c:pt>
                <c:pt idx="3">
                  <c:v>2012</c:v>
                </c:pt>
                <c:pt idx="4">
                  <c:v>2013</c:v>
                </c:pt>
              </c:numCache>
            </c:numRef>
          </c:cat>
          <c:val>
            <c:numRef>
              <c:f>Sheet1!$P$5:$P$9</c:f>
            </c:numRef>
          </c:val>
          <c:smooth val="0"/>
        </c:ser>
        <c:ser>
          <c:idx val="1"/>
          <c:order val="1"/>
          <c:tx>
            <c:strRef>
              <c:f>Sheet1!$Q$4</c:f>
              <c:strCache>
                <c:ptCount val="1"/>
                <c:pt idx="0">
                  <c:v>nesmagos nelaimes gadījumos cietušie vecumā virs 50 gadiem</c:v>
                </c:pt>
              </c:strCache>
            </c:strRef>
          </c:tx>
          <c:cat>
            <c:numRef>
              <c:f>Sheet1!$O$5:$O$9</c:f>
              <c:numCache>
                <c:formatCode>General</c:formatCode>
                <c:ptCount val="5"/>
                <c:pt idx="0">
                  <c:v>2009</c:v>
                </c:pt>
                <c:pt idx="1">
                  <c:v>2010</c:v>
                </c:pt>
                <c:pt idx="2">
                  <c:v>2011</c:v>
                </c:pt>
                <c:pt idx="3">
                  <c:v>2012</c:v>
                </c:pt>
                <c:pt idx="4">
                  <c:v>2013</c:v>
                </c:pt>
              </c:numCache>
            </c:numRef>
          </c:cat>
          <c:val>
            <c:numRef>
              <c:f>Sheet1!$Q$5:$Q$9</c:f>
            </c:numRef>
          </c:val>
          <c:smooth val="0"/>
        </c:ser>
        <c:ser>
          <c:idx val="2"/>
          <c:order val="2"/>
          <c:tx>
            <c:strRef>
              <c:f>Sheet1!$R$4</c:f>
              <c:strCache>
                <c:ptCount val="1"/>
                <c:pt idx="0">
                  <c:v>Non-severe</c:v>
                </c:pt>
              </c:strCache>
            </c:strRef>
          </c:tx>
          <c:spPr>
            <a:ln w="50800">
              <a:solidFill>
                <a:schemeClr val="accent6"/>
              </a:solidFill>
            </a:ln>
          </c:spPr>
          <c:marker>
            <c:symbol val="none"/>
          </c:marker>
          <c:dLbls>
            <c:dLbl>
              <c:idx val="0"/>
              <c:layout>
                <c:manualLayout>
                  <c:x val="-6.5372825211467579E-3"/>
                  <c:y val="7.7190264642263848E-2"/>
                </c:manualLayout>
              </c:layout>
              <c:showLegendKey val="0"/>
              <c:showVal val="1"/>
              <c:showCatName val="0"/>
              <c:showSerName val="0"/>
              <c:showPercent val="0"/>
              <c:showBubbleSize val="0"/>
            </c:dLbl>
            <c:dLbl>
              <c:idx val="1"/>
              <c:layout>
                <c:manualLayout>
                  <c:x val="-2.1246168193726992E-2"/>
                  <c:y val="8.6453096399335558E-2"/>
                </c:manualLayout>
              </c:layout>
              <c:showLegendKey val="0"/>
              <c:showVal val="1"/>
              <c:showCatName val="0"/>
              <c:showSerName val="0"/>
              <c:showPercent val="0"/>
              <c:showBubbleSize val="0"/>
            </c:dLbl>
            <c:dLbl>
              <c:idx val="2"/>
              <c:layout>
                <c:manualLayout>
                  <c:x val="-4.902961890860068E-3"/>
                  <c:y val="8.6453096399335502E-2"/>
                </c:manualLayout>
              </c:layout>
              <c:showLegendKey val="0"/>
              <c:showVal val="1"/>
              <c:showCatName val="0"/>
              <c:showSerName val="0"/>
              <c:showPercent val="0"/>
              <c:showBubbleSize val="0"/>
            </c:dLbl>
            <c:dLbl>
              <c:idx val="3"/>
              <c:layout>
                <c:manualLayout>
                  <c:x val="-6.5372825211468776E-3"/>
                  <c:y val="0.10189114932778821"/>
                </c:manualLayout>
              </c:layout>
              <c:showLegendKey val="0"/>
              <c:showVal val="1"/>
              <c:showCatName val="0"/>
              <c:showSerName val="0"/>
              <c:showPercent val="0"/>
              <c:showBubbleSize val="0"/>
            </c:dLbl>
            <c:dLbl>
              <c:idx val="4"/>
              <c:layout>
                <c:manualLayout>
                  <c:x val="-1.7977526933153583E-2"/>
                  <c:y val="6.4839822299501637E-2"/>
                </c:manualLayout>
              </c:layout>
              <c:showLegendKey val="0"/>
              <c:showVal val="1"/>
              <c:showCatName val="0"/>
              <c:showSerName val="0"/>
              <c:showPercent val="0"/>
              <c:showBubbleSize val="0"/>
            </c:dLbl>
            <c:showLegendKey val="0"/>
            <c:showVal val="1"/>
            <c:showCatName val="0"/>
            <c:showSerName val="0"/>
            <c:showPercent val="0"/>
            <c:showBubbleSize val="0"/>
            <c:showLeaderLines val="0"/>
          </c:dLbls>
          <c:cat>
            <c:numRef>
              <c:f>Sheet1!$O$5:$O$9</c:f>
              <c:numCache>
                <c:formatCode>General</c:formatCode>
                <c:ptCount val="5"/>
                <c:pt idx="0">
                  <c:v>2009</c:v>
                </c:pt>
                <c:pt idx="1">
                  <c:v>2010</c:v>
                </c:pt>
                <c:pt idx="2">
                  <c:v>2011</c:v>
                </c:pt>
                <c:pt idx="3">
                  <c:v>2012</c:v>
                </c:pt>
                <c:pt idx="4">
                  <c:v>2013</c:v>
                </c:pt>
              </c:numCache>
            </c:numRef>
          </c:cat>
          <c:val>
            <c:numRef>
              <c:f>Sheet1!$R$5:$R$9</c:f>
              <c:numCache>
                <c:formatCode>0</c:formatCode>
                <c:ptCount val="5"/>
                <c:pt idx="0">
                  <c:v>32.196589769307927</c:v>
                </c:pt>
                <c:pt idx="1">
                  <c:v>32.946859903381643</c:v>
                </c:pt>
                <c:pt idx="2">
                  <c:v>32.819194515852615</c:v>
                </c:pt>
                <c:pt idx="3">
                  <c:v>34.159566227730444</c:v>
                </c:pt>
                <c:pt idx="4">
                  <c:v>31.328878990348922</c:v>
                </c:pt>
              </c:numCache>
            </c:numRef>
          </c:val>
          <c:smooth val="0"/>
        </c:ser>
        <c:ser>
          <c:idx val="3"/>
          <c:order val="3"/>
          <c:tx>
            <c:strRef>
              <c:f>Sheet1!$S$4</c:f>
              <c:strCache>
                <c:ptCount val="1"/>
                <c:pt idx="0">
                  <c:v>Severe</c:v>
                </c:pt>
              </c:strCache>
            </c:strRef>
          </c:tx>
          <c:spPr>
            <a:ln w="50800">
              <a:solidFill>
                <a:schemeClr val="bg2"/>
              </a:solidFill>
            </a:ln>
          </c:spPr>
          <c:marker>
            <c:symbol val="none"/>
          </c:marker>
          <c:dLbls>
            <c:dLbl>
              <c:idx val="0"/>
              <c:layout>
                <c:manualLayout>
                  <c:x val="-3.4320733236020494E-2"/>
                  <c:y val="-4.6314158785358307E-2"/>
                </c:manualLayout>
              </c:layout>
              <c:showLegendKey val="0"/>
              <c:showVal val="1"/>
              <c:showCatName val="0"/>
              <c:showSerName val="0"/>
              <c:showPercent val="0"/>
              <c:showBubbleSize val="0"/>
            </c:dLbl>
            <c:dLbl>
              <c:idx val="1"/>
              <c:layout>
                <c:manualLayout>
                  <c:x val="-2.9417771345160409E-2"/>
                  <c:y val="-6.1752211713811074E-2"/>
                </c:manualLayout>
              </c:layout>
              <c:showLegendKey val="0"/>
              <c:showVal val="1"/>
              <c:showCatName val="0"/>
              <c:showSerName val="0"/>
              <c:showPercent val="0"/>
              <c:showBubbleSize val="0"/>
            </c:dLbl>
            <c:dLbl>
              <c:idx val="3"/>
              <c:layout>
                <c:manualLayout>
                  <c:x val="-6.5372825211468776E-3"/>
                  <c:y val="7.7190264642263876E-2"/>
                </c:manualLayout>
              </c:layout>
              <c:showLegendKey val="0"/>
              <c:showVal val="1"/>
              <c:showCatName val="0"/>
              <c:showSerName val="0"/>
              <c:showPercent val="0"/>
              <c:showBubbleSize val="0"/>
            </c:dLbl>
            <c:showLegendKey val="0"/>
            <c:showVal val="1"/>
            <c:showCatName val="0"/>
            <c:showSerName val="0"/>
            <c:showPercent val="0"/>
            <c:showBubbleSize val="0"/>
            <c:showLeaderLines val="0"/>
          </c:dLbls>
          <c:cat>
            <c:numRef>
              <c:f>Sheet1!$O$5:$O$9</c:f>
              <c:numCache>
                <c:formatCode>General</c:formatCode>
                <c:ptCount val="5"/>
                <c:pt idx="0">
                  <c:v>2009</c:v>
                </c:pt>
                <c:pt idx="1">
                  <c:v>2010</c:v>
                </c:pt>
                <c:pt idx="2">
                  <c:v>2011</c:v>
                </c:pt>
                <c:pt idx="3">
                  <c:v>2012</c:v>
                </c:pt>
                <c:pt idx="4">
                  <c:v>2013</c:v>
                </c:pt>
              </c:numCache>
            </c:numRef>
          </c:cat>
          <c:val>
            <c:numRef>
              <c:f>Sheet1!$S$5:$S$9</c:f>
              <c:numCache>
                <c:formatCode>0</c:formatCode>
                <c:ptCount val="5"/>
                <c:pt idx="0">
                  <c:v>45.142857142857139</c:v>
                </c:pt>
                <c:pt idx="1">
                  <c:v>46.551724137931032</c:v>
                </c:pt>
                <c:pt idx="2">
                  <c:v>38.265306122448976</c:v>
                </c:pt>
                <c:pt idx="3">
                  <c:v>47.963800904977376</c:v>
                </c:pt>
                <c:pt idx="4">
                  <c:v>42.922374429223744</c:v>
                </c:pt>
              </c:numCache>
            </c:numRef>
          </c:val>
          <c:smooth val="0"/>
        </c:ser>
        <c:ser>
          <c:idx val="4"/>
          <c:order val="4"/>
          <c:tx>
            <c:strRef>
              <c:f>Sheet1!$T$4</c:f>
              <c:strCache>
                <c:ptCount val="1"/>
                <c:pt idx="0">
                  <c:v>Fatal</c:v>
                </c:pt>
              </c:strCache>
            </c:strRef>
          </c:tx>
          <c:spPr>
            <a:ln w="53975">
              <a:solidFill>
                <a:srgbClr val="C00000"/>
              </a:solidFill>
            </a:ln>
          </c:spPr>
          <c:marker>
            <c:symbol val="none"/>
          </c:marker>
          <c:dLbls>
            <c:dLbl>
              <c:idx val="0"/>
              <c:layout>
                <c:manualLayout>
                  <c:x val="-3.4320733236020494E-2"/>
                  <c:y val="7.4102654056573292E-2"/>
                </c:manualLayout>
              </c:layout>
              <c:showLegendKey val="0"/>
              <c:showVal val="1"/>
              <c:showCatName val="0"/>
              <c:showSerName val="0"/>
              <c:showPercent val="0"/>
              <c:showBubbleSize val="0"/>
            </c:dLbl>
            <c:dLbl>
              <c:idx val="2"/>
              <c:layout>
                <c:manualLayout>
                  <c:x val="-3.2686412605733788E-2"/>
                  <c:y val="-6.7927432885192179E-2"/>
                </c:manualLayout>
              </c:layout>
              <c:showLegendKey val="0"/>
              <c:showVal val="1"/>
              <c:showCatName val="0"/>
              <c:showSerName val="0"/>
              <c:showPercent val="0"/>
              <c:showBubbleSize val="0"/>
            </c:dLbl>
            <c:dLbl>
              <c:idx val="3"/>
              <c:layout>
                <c:manualLayout>
                  <c:x val="-2.4514809454300401E-2"/>
                  <c:y val="-0.10497875991347883"/>
                </c:manualLayout>
              </c:layout>
              <c:showLegendKey val="0"/>
              <c:showVal val="1"/>
              <c:showCatName val="0"/>
              <c:showSerName val="0"/>
              <c:showPercent val="0"/>
              <c:showBubbleSize val="0"/>
            </c:dLbl>
            <c:dLbl>
              <c:idx val="4"/>
              <c:layout>
                <c:manualLayout>
                  <c:x val="-1.7977526933153583E-2"/>
                  <c:y val="-8.6453096399335502E-2"/>
                </c:manualLayout>
              </c:layout>
              <c:showLegendKey val="0"/>
              <c:showVal val="1"/>
              <c:showCatName val="0"/>
              <c:showSerName val="0"/>
              <c:showPercent val="0"/>
              <c:showBubbleSize val="0"/>
            </c:dLbl>
            <c:showLegendKey val="0"/>
            <c:showVal val="1"/>
            <c:showCatName val="0"/>
            <c:showSerName val="0"/>
            <c:showPercent val="0"/>
            <c:showBubbleSize val="0"/>
            <c:showLeaderLines val="0"/>
          </c:dLbls>
          <c:cat>
            <c:numRef>
              <c:f>Sheet1!$O$5:$O$9</c:f>
              <c:numCache>
                <c:formatCode>General</c:formatCode>
                <c:ptCount val="5"/>
                <c:pt idx="0">
                  <c:v>2009</c:v>
                </c:pt>
                <c:pt idx="1">
                  <c:v>2010</c:v>
                </c:pt>
                <c:pt idx="2">
                  <c:v>2011</c:v>
                </c:pt>
                <c:pt idx="3">
                  <c:v>2012</c:v>
                </c:pt>
                <c:pt idx="4">
                  <c:v>2013</c:v>
                </c:pt>
              </c:numCache>
            </c:numRef>
          </c:cat>
          <c:val>
            <c:numRef>
              <c:f>Sheet1!$T$5:$T$9</c:f>
              <c:numCache>
                <c:formatCode>0</c:formatCode>
                <c:ptCount val="5"/>
                <c:pt idx="0">
                  <c:v>43.75</c:v>
                </c:pt>
                <c:pt idx="1">
                  <c:v>36</c:v>
                </c:pt>
                <c:pt idx="2">
                  <c:v>51.428571428571423</c:v>
                </c:pt>
                <c:pt idx="3">
                  <c:v>48.571428571428569</c:v>
                </c:pt>
                <c:pt idx="4">
                  <c:v>50</c:v>
                </c:pt>
              </c:numCache>
            </c:numRef>
          </c:val>
          <c:smooth val="0"/>
        </c:ser>
        <c:dLbls>
          <c:showLegendKey val="0"/>
          <c:showVal val="0"/>
          <c:showCatName val="0"/>
          <c:showSerName val="0"/>
          <c:showPercent val="0"/>
          <c:showBubbleSize val="0"/>
        </c:dLbls>
        <c:marker val="1"/>
        <c:smooth val="0"/>
        <c:axId val="63457920"/>
        <c:axId val="63472000"/>
      </c:lineChart>
      <c:catAx>
        <c:axId val="63457920"/>
        <c:scaling>
          <c:orientation val="minMax"/>
        </c:scaling>
        <c:delete val="0"/>
        <c:axPos val="b"/>
        <c:numFmt formatCode="General" sourceLinked="1"/>
        <c:majorTickMark val="out"/>
        <c:minorTickMark val="none"/>
        <c:tickLblPos val="nextTo"/>
        <c:crossAx val="63472000"/>
        <c:crosses val="autoZero"/>
        <c:auto val="1"/>
        <c:lblAlgn val="ctr"/>
        <c:lblOffset val="100"/>
        <c:noMultiLvlLbl val="0"/>
      </c:catAx>
      <c:valAx>
        <c:axId val="63472000"/>
        <c:scaling>
          <c:orientation val="minMax"/>
        </c:scaling>
        <c:delete val="0"/>
        <c:axPos val="l"/>
        <c:majorGridlines/>
        <c:numFmt formatCode="0" sourceLinked="1"/>
        <c:majorTickMark val="out"/>
        <c:minorTickMark val="none"/>
        <c:tickLblPos val="nextTo"/>
        <c:crossAx val="63457920"/>
        <c:crosses val="autoZero"/>
        <c:crossBetween val="between"/>
      </c:valAx>
    </c:plotArea>
    <c:legend>
      <c:legendPos val="r"/>
      <c:layout/>
      <c:overlay val="0"/>
      <c:txPr>
        <a:bodyPr/>
        <a:lstStyle/>
        <a:p>
          <a:pPr>
            <a:defRPr sz="2000"/>
          </a:pPr>
          <a:endParaRPr lang="lv-LV"/>
        </a:p>
      </c:txPr>
    </c:legend>
    <c:plotVisOnly val="1"/>
    <c:dispBlanksAs val="gap"/>
    <c:showDLblsOverMax val="0"/>
  </c:chart>
  <c:txPr>
    <a:bodyPr/>
    <a:lstStyle/>
    <a:p>
      <a:pPr>
        <a:defRPr sz="2400"/>
      </a:pPr>
      <a:endParaRPr lang="lv-LV"/>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lv-LV"/>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3612967653994484"/>
          <c:y val="3.396210798627218E-2"/>
          <c:w val="0.76252701894293151"/>
          <c:h val="0.78386105731198352"/>
        </c:manualLayout>
      </c:layout>
      <c:barChart>
        <c:barDir val="col"/>
        <c:grouping val="percentStacked"/>
        <c:varyColors val="0"/>
        <c:ser>
          <c:idx val="0"/>
          <c:order val="0"/>
          <c:tx>
            <c:strRef>
              <c:f>Sheet2!$A$21</c:f>
              <c:strCache>
                <c:ptCount val="1"/>
                <c:pt idx="0">
                  <c:v>women -50</c:v>
                </c:pt>
              </c:strCache>
            </c:strRef>
          </c:tx>
          <c:spPr>
            <a:solidFill>
              <a:srgbClr val="C00000"/>
            </a:solidFill>
          </c:spPr>
          <c:invertIfNegative val="0"/>
          <c:dLbls>
            <c:txPr>
              <a:bodyPr/>
              <a:lstStyle/>
              <a:p>
                <a:pPr>
                  <a:defRPr sz="1600" b="1">
                    <a:solidFill>
                      <a:schemeClr val="bg1"/>
                    </a:solidFill>
                  </a:defRPr>
                </a:pPr>
                <a:endParaRPr lang="lv-LV"/>
              </a:p>
            </c:txPr>
            <c:showLegendKey val="0"/>
            <c:showVal val="1"/>
            <c:showCatName val="0"/>
            <c:showSerName val="0"/>
            <c:showPercent val="0"/>
            <c:showBubbleSize val="0"/>
            <c:showLeaderLines val="0"/>
          </c:dLbls>
          <c:cat>
            <c:strRef>
              <c:f>Sheet2!$B$20:$E$20</c:f>
              <c:strCache>
                <c:ptCount val="4"/>
                <c:pt idx="0">
                  <c:v>total</c:v>
                </c:pt>
                <c:pt idx="1">
                  <c:v>non-severe</c:v>
                </c:pt>
                <c:pt idx="2">
                  <c:v>severe</c:v>
                </c:pt>
                <c:pt idx="3">
                  <c:v>fatal</c:v>
                </c:pt>
              </c:strCache>
            </c:strRef>
          </c:cat>
          <c:val>
            <c:numRef>
              <c:f>Sheet2!$B$21:$E$21</c:f>
              <c:numCache>
                <c:formatCode>0</c:formatCode>
                <c:ptCount val="4"/>
                <c:pt idx="0">
                  <c:v>29.135338345864664</c:v>
                </c:pt>
                <c:pt idx="1">
                  <c:v>28.83959044368601</c:v>
                </c:pt>
                <c:pt idx="2">
                  <c:v>35.199999999999996</c:v>
                </c:pt>
                <c:pt idx="3">
                  <c:v>35.063291139240505</c:v>
                </c:pt>
              </c:numCache>
            </c:numRef>
          </c:val>
        </c:ser>
        <c:ser>
          <c:idx val="1"/>
          <c:order val="1"/>
          <c:tx>
            <c:strRef>
              <c:f>Sheet2!$A$22</c:f>
              <c:strCache>
                <c:ptCount val="1"/>
                <c:pt idx="0">
                  <c:v>men -50</c:v>
                </c:pt>
              </c:strCache>
            </c:strRef>
          </c:tx>
          <c:spPr>
            <a:solidFill>
              <a:schemeClr val="accent2">
                <a:lumMod val="60000"/>
                <a:lumOff val="40000"/>
              </a:schemeClr>
            </a:solidFill>
          </c:spPr>
          <c:invertIfNegative val="0"/>
          <c:dLbls>
            <c:txPr>
              <a:bodyPr/>
              <a:lstStyle/>
              <a:p>
                <a:pPr>
                  <a:defRPr sz="1600" b="1"/>
                </a:pPr>
                <a:endParaRPr lang="lv-LV"/>
              </a:p>
            </c:txPr>
            <c:showLegendKey val="0"/>
            <c:showVal val="1"/>
            <c:showCatName val="0"/>
            <c:showSerName val="0"/>
            <c:showPercent val="0"/>
            <c:showBubbleSize val="0"/>
            <c:showLeaderLines val="0"/>
          </c:dLbls>
          <c:cat>
            <c:strRef>
              <c:f>Sheet2!$B$20:$E$20</c:f>
              <c:strCache>
                <c:ptCount val="4"/>
                <c:pt idx="0">
                  <c:v>total</c:v>
                </c:pt>
                <c:pt idx="1">
                  <c:v>non-severe</c:v>
                </c:pt>
                <c:pt idx="2">
                  <c:v>severe</c:v>
                </c:pt>
                <c:pt idx="3">
                  <c:v>fatal</c:v>
                </c:pt>
              </c:strCache>
            </c:strRef>
          </c:cat>
          <c:val>
            <c:numRef>
              <c:f>Sheet2!$B$22:$E$22</c:f>
              <c:numCache>
                <c:formatCode>0</c:formatCode>
                <c:ptCount val="4"/>
                <c:pt idx="0">
                  <c:v>70.864661654135347</c:v>
                </c:pt>
                <c:pt idx="1">
                  <c:v>71.160409556313994</c:v>
                </c:pt>
                <c:pt idx="2">
                  <c:v>64.8</c:v>
                </c:pt>
                <c:pt idx="3">
                  <c:v>64.936708860759495</c:v>
                </c:pt>
              </c:numCache>
            </c:numRef>
          </c:val>
        </c:ser>
        <c:dLbls>
          <c:showLegendKey val="0"/>
          <c:showVal val="0"/>
          <c:showCatName val="0"/>
          <c:showSerName val="0"/>
          <c:showPercent val="0"/>
          <c:showBubbleSize val="0"/>
        </c:dLbls>
        <c:gapWidth val="150"/>
        <c:overlap val="100"/>
        <c:axId val="63495168"/>
        <c:axId val="63607552"/>
      </c:barChart>
      <c:catAx>
        <c:axId val="63495168"/>
        <c:scaling>
          <c:orientation val="minMax"/>
        </c:scaling>
        <c:delete val="0"/>
        <c:axPos val="b"/>
        <c:majorTickMark val="out"/>
        <c:minorTickMark val="none"/>
        <c:tickLblPos val="nextTo"/>
        <c:txPr>
          <a:bodyPr/>
          <a:lstStyle/>
          <a:p>
            <a:pPr>
              <a:defRPr sz="1400"/>
            </a:pPr>
            <a:endParaRPr lang="lv-LV"/>
          </a:p>
        </c:txPr>
        <c:crossAx val="63607552"/>
        <c:crosses val="autoZero"/>
        <c:auto val="1"/>
        <c:lblAlgn val="ctr"/>
        <c:lblOffset val="100"/>
        <c:noMultiLvlLbl val="0"/>
      </c:catAx>
      <c:valAx>
        <c:axId val="63607552"/>
        <c:scaling>
          <c:orientation val="minMax"/>
        </c:scaling>
        <c:delete val="0"/>
        <c:axPos val="l"/>
        <c:majorGridlines/>
        <c:numFmt formatCode="0%" sourceLinked="1"/>
        <c:majorTickMark val="out"/>
        <c:minorTickMark val="none"/>
        <c:tickLblPos val="nextTo"/>
        <c:crossAx val="63495168"/>
        <c:crosses val="autoZero"/>
        <c:crossBetween val="between"/>
      </c:valAx>
    </c:plotArea>
    <c:legend>
      <c:legendPos val="r"/>
      <c:layout>
        <c:manualLayout>
          <c:xMode val="edge"/>
          <c:yMode val="edge"/>
          <c:x val="4.9084023367864042E-2"/>
          <c:y val="0.89472848584249409"/>
          <c:w val="0.91437521654116771"/>
          <c:h val="0.10369852901061132"/>
        </c:manualLayout>
      </c:layout>
      <c:overlay val="0"/>
      <c:txPr>
        <a:bodyPr/>
        <a:lstStyle/>
        <a:p>
          <a:pPr>
            <a:defRPr sz="1600"/>
          </a:pPr>
          <a:endParaRPr lang="lv-LV"/>
        </a:p>
      </c:txPr>
    </c:legend>
    <c:plotVisOnly val="1"/>
    <c:dispBlanksAs val="gap"/>
    <c:showDLblsOverMax val="0"/>
  </c:chart>
  <c:txPr>
    <a:bodyPr/>
    <a:lstStyle/>
    <a:p>
      <a:pPr>
        <a:defRPr sz="1200"/>
      </a:pPr>
      <a:endParaRPr lang="lv-LV"/>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lv-LV"/>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2012279142747084"/>
          <c:y val="3.0015444283686365E-2"/>
          <c:w val="0.81537138916914187"/>
          <c:h val="0.80160243766930483"/>
        </c:manualLayout>
      </c:layout>
      <c:barChart>
        <c:barDir val="col"/>
        <c:grouping val="percentStacked"/>
        <c:varyColors val="0"/>
        <c:ser>
          <c:idx val="0"/>
          <c:order val="0"/>
          <c:tx>
            <c:strRef>
              <c:f>Sheet2!$A$23</c:f>
              <c:strCache>
                <c:ptCount val="1"/>
                <c:pt idx="0">
                  <c:v>women 50+</c:v>
                </c:pt>
              </c:strCache>
            </c:strRef>
          </c:tx>
          <c:spPr>
            <a:solidFill>
              <a:srgbClr val="C00000"/>
            </a:solidFill>
          </c:spPr>
          <c:invertIfNegative val="0"/>
          <c:dLbls>
            <c:txPr>
              <a:bodyPr/>
              <a:lstStyle/>
              <a:p>
                <a:pPr>
                  <a:defRPr sz="1600" b="1">
                    <a:solidFill>
                      <a:schemeClr val="bg1"/>
                    </a:solidFill>
                  </a:defRPr>
                </a:pPr>
                <a:endParaRPr lang="lv-LV"/>
              </a:p>
            </c:txPr>
            <c:showLegendKey val="0"/>
            <c:showVal val="1"/>
            <c:showCatName val="0"/>
            <c:showSerName val="0"/>
            <c:showPercent val="0"/>
            <c:showBubbleSize val="0"/>
            <c:showLeaderLines val="0"/>
          </c:dLbls>
          <c:cat>
            <c:strRef>
              <c:f>Sheet2!$B$20:$E$20</c:f>
              <c:strCache>
                <c:ptCount val="4"/>
                <c:pt idx="0">
                  <c:v>total</c:v>
                </c:pt>
                <c:pt idx="1">
                  <c:v>non-severe</c:v>
                </c:pt>
                <c:pt idx="2">
                  <c:v>severe</c:v>
                </c:pt>
                <c:pt idx="3">
                  <c:v>fatal</c:v>
                </c:pt>
              </c:strCache>
            </c:strRef>
          </c:cat>
          <c:val>
            <c:numRef>
              <c:f>Sheet2!$B$23:$E$23</c:f>
              <c:numCache>
                <c:formatCode>0</c:formatCode>
                <c:ptCount val="4"/>
                <c:pt idx="0">
                  <c:v>46.226415094339622</c:v>
                </c:pt>
                <c:pt idx="1">
                  <c:v>51.421800947867304</c:v>
                </c:pt>
                <c:pt idx="2">
                  <c:v>28.723404255319153</c:v>
                </c:pt>
                <c:pt idx="3">
                  <c:v>7.1428571428571423</c:v>
                </c:pt>
              </c:numCache>
            </c:numRef>
          </c:val>
        </c:ser>
        <c:ser>
          <c:idx val="1"/>
          <c:order val="1"/>
          <c:tx>
            <c:strRef>
              <c:f>Sheet2!$A$24</c:f>
              <c:strCache>
                <c:ptCount val="1"/>
                <c:pt idx="0">
                  <c:v>men 50+</c:v>
                </c:pt>
              </c:strCache>
            </c:strRef>
          </c:tx>
          <c:spPr>
            <a:solidFill>
              <a:schemeClr val="accent2">
                <a:lumMod val="60000"/>
                <a:lumOff val="40000"/>
              </a:schemeClr>
            </a:solidFill>
          </c:spPr>
          <c:invertIfNegative val="0"/>
          <c:dLbls>
            <c:txPr>
              <a:bodyPr/>
              <a:lstStyle/>
              <a:p>
                <a:pPr>
                  <a:defRPr sz="1600" b="1"/>
                </a:pPr>
                <a:endParaRPr lang="lv-LV"/>
              </a:p>
            </c:txPr>
            <c:showLegendKey val="0"/>
            <c:showVal val="1"/>
            <c:showCatName val="0"/>
            <c:showSerName val="0"/>
            <c:showPercent val="0"/>
            <c:showBubbleSize val="0"/>
            <c:showLeaderLines val="0"/>
          </c:dLbls>
          <c:cat>
            <c:strRef>
              <c:f>Sheet2!$B$20:$E$20</c:f>
              <c:strCache>
                <c:ptCount val="4"/>
                <c:pt idx="0">
                  <c:v>total</c:v>
                </c:pt>
                <c:pt idx="1">
                  <c:v>non-severe</c:v>
                </c:pt>
                <c:pt idx="2">
                  <c:v>severe</c:v>
                </c:pt>
                <c:pt idx="3">
                  <c:v>fatal</c:v>
                </c:pt>
              </c:strCache>
            </c:strRef>
          </c:cat>
          <c:val>
            <c:numRef>
              <c:f>Sheet2!$B$24:$E$24</c:f>
              <c:numCache>
                <c:formatCode>0</c:formatCode>
                <c:ptCount val="4"/>
                <c:pt idx="0">
                  <c:v>53.773584905660378</c:v>
                </c:pt>
                <c:pt idx="1">
                  <c:v>48.578199052132703</c:v>
                </c:pt>
                <c:pt idx="2">
                  <c:v>71.276595744680847</c:v>
                </c:pt>
                <c:pt idx="3">
                  <c:v>92.857142857142861</c:v>
                </c:pt>
              </c:numCache>
            </c:numRef>
          </c:val>
        </c:ser>
        <c:dLbls>
          <c:showLegendKey val="0"/>
          <c:showVal val="0"/>
          <c:showCatName val="0"/>
          <c:showSerName val="0"/>
          <c:showPercent val="0"/>
          <c:showBubbleSize val="0"/>
        </c:dLbls>
        <c:gapWidth val="150"/>
        <c:overlap val="100"/>
        <c:axId val="63633280"/>
        <c:axId val="63634816"/>
      </c:barChart>
      <c:catAx>
        <c:axId val="63633280"/>
        <c:scaling>
          <c:orientation val="minMax"/>
        </c:scaling>
        <c:delete val="0"/>
        <c:axPos val="b"/>
        <c:majorTickMark val="out"/>
        <c:minorTickMark val="none"/>
        <c:tickLblPos val="nextTo"/>
        <c:txPr>
          <a:bodyPr/>
          <a:lstStyle/>
          <a:p>
            <a:pPr>
              <a:defRPr sz="1400"/>
            </a:pPr>
            <a:endParaRPr lang="lv-LV"/>
          </a:p>
        </c:txPr>
        <c:crossAx val="63634816"/>
        <c:crosses val="autoZero"/>
        <c:auto val="1"/>
        <c:lblAlgn val="ctr"/>
        <c:lblOffset val="100"/>
        <c:noMultiLvlLbl val="0"/>
      </c:catAx>
      <c:valAx>
        <c:axId val="63634816"/>
        <c:scaling>
          <c:orientation val="minMax"/>
        </c:scaling>
        <c:delete val="0"/>
        <c:axPos val="l"/>
        <c:majorGridlines/>
        <c:numFmt formatCode="0%" sourceLinked="1"/>
        <c:majorTickMark val="out"/>
        <c:minorTickMark val="none"/>
        <c:tickLblPos val="nextTo"/>
        <c:crossAx val="63633280"/>
        <c:crosses val="autoZero"/>
        <c:crossBetween val="between"/>
      </c:valAx>
    </c:plotArea>
    <c:legend>
      <c:legendPos val="r"/>
      <c:layout>
        <c:manualLayout>
          <c:xMode val="edge"/>
          <c:yMode val="edge"/>
          <c:x val="9.6519656674221146E-2"/>
          <c:y val="0.90040941097543636"/>
          <c:w val="0.836940984531934"/>
          <c:h val="9.7749720768970608E-2"/>
        </c:manualLayout>
      </c:layout>
      <c:overlay val="0"/>
      <c:txPr>
        <a:bodyPr/>
        <a:lstStyle/>
        <a:p>
          <a:pPr>
            <a:defRPr sz="1600"/>
          </a:pPr>
          <a:endParaRPr lang="lv-LV"/>
        </a:p>
      </c:txPr>
    </c:legend>
    <c:plotVisOnly val="1"/>
    <c:dispBlanksAs val="gap"/>
    <c:showDLblsOverMax val="0"/>
  </c:chart>
  <c:txPr>
    <a:bodyPr/>
    <a:lstStyle/>
    <a:p>
      <a:pPr>
        <a:defRPr sz="1100"/>
      </a:pPr>
      <a:endParaRPr lang="lv-LV"/>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lv-LV"/>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barChart>
        <c:barDir val="bar"/>
        <c:grouping val="clustered"/>
        <c:varyColors val="0"/>
        <c:ser>
          <c:idx val="0"/>
          <c:order val="0"/>
          <c:tx>
            <c:strRef>
              <c:f>Sheet5!$C$1</c:f>
              <c:strCache>
                <c:ptCount val="1"/>
                <c:pt idx="0">
                  <c:v>18-24</c:v>
                </c:pt>
              </c:strCache>
            </c:strRef>
          </c:tx>
          <c:spPr>
            <a:solidFill>
              <a:schemeClr val="accent6">
                <a:lumMod val="40000"/>
                <a:lumOff val="60000"/>
              </a:schemeClr>
            </a:solidFill>
          </c:spPr>
          <c:invertIfNegative val="0"/>
          <c:dLbls>
            <c:showLegendKey val="0"/>
            <c:showVal val="1"/>
            <c:showCatName val="0"/>
            <c:showSerName val="0"/>
            <c:showPercent val="0"/>
            <c:showBubbleSize val="0"/>
            <c:showLeaderLines val="0"/>
          </c:dLbls>
          <c:cat>
            <c:strRef>
              <c:f>Sheet5!$A$2:$A$5</c:f>
              <c:strCache>
                <c:ptCount val="4"/>
                <c:pt idx="0">
                  <c:v>Safety instructions (with signing)</c:v>
                </c:pt>
                <c:pt idx="1">
                  <c:v>Cases when it is dangerious to strat to work and  when to stop work</c:v>
                </c:pt>
                <c:pt idx="2">
                  <c:v>Workplace risk factors</c:v>
                </c:pt>
                <c:pt idx="3">
                  <c:v>Safe work methods</c:v>
                </c:pt>
              </c:strCache>
            </c:strRef>
          </c:cat>
          <c:val>
            <c:numRef>
              <c:f>Sheet5!$C$2:$C$5</c:f>
              <c:numCache>
                <c:formatCode>0</c:formatCode>
                <c:ptCount val="4"/>
                <c:pt idx="0">
                  <c:v>90.945224944119403</c:v>
                </c:pt>
                <c:pt idx="1">
                  <c:v>76.488029895478149</c:v>
                </c:pt>
                <c:pt idx="2">
                  <c:v>71.041608374531521</c:v>
                </c:pt>
                <c:pt idx="3">
                  <c:v>56.907258563295301</c:v>
                </c:pt>
              </c:numCache>
            </c:numRef>
          </c:val>
        </c:ser>
        <c:ser>
          <c:idx val="1"/>
          <c:order val="1"/>
          <c:tx>
            <c:strRef>
              <c:f>Sheet5!$D$1</c:f>
              <c:strCache>
                <c:ptCount val="1"/>
                <c:pt idx="0">
                  <c:v>25 - 34 gadi</c:v>
                </c:pt>
              </c:strCache>
            </c:strRef>
          </c:tx>
          <c:invertIfNegative val="0"/>
          <c:cat>
            <c:strRef>
              <c:f>Sheet5!$A$2:$A$5</c:f>
              <c:strCache>
                <c:ptCount val="4"/>
                <c:pt idx="0">
                  <c:v>Safety instructions (with signing)</c:v>
                </c:pt>
                <c:pt idx="1">
                  <c:v>Cases when it is dangerious to strat to work and  when to stop work</c:v>
                </c:pt>
                <c:pt idx="2">
                  <c:v>Workplace risk factors</c:v>
                </c:pt>
                <c:pt idx="3">
                  <c:v>Safe work methods</c:v>
                </c:pt>
              </c:strCache>
            </c:strRef>
          </c:cat>
          <c:val>
            <c:numRef>
              <c:f>Sheet5!$D$2:$D$5</c:f>
            </c:numRef>
          </c:val>
        </c:ser>
        <c:ser>
          <c:idx val="2"/>
          <c:order val="2"/>
          <c:tx>
            <c:strRef>
              <c:f>Sheet5!$E$1</c:f>
              <c:strCache>
                <c:ptCount val="1"/>
                <c:pt idx="0">
                  <c:v>25-34</c:v>
                </c:pt>
              </c:strCache>
            </c:strRef>
          </c:tx>
          <c:invertIfNegative val="0"/>
          <c:cat>
            <c:strRef>
              <c:f>Sheet5!$A$2:$A$5</c:f>
              <c:strCache>
                <c:ptCount val="4"/>
                <c:pt idx="0">
                  <c:v>Safety instructions (with signing)</c:v>
                </c:pt>
                <c:pt idx="1">
                  <c:v>Cases when it is dangerious to strat to work and  when to stop work</c:v>
                </c:pt>
                <c:pt idx="2">
                  <c:v>Workplace risk factors</c:v>
                </c:pt>
                <c:pt idx="3">
                  <c:v>Safe work methods</c:v>
                </c:pt>
              </c:strCache>
            </c:strRef>
          </c:cat>
          <c:val>
            <c:numRef>
              <c:f>Sheet5!$E$2:$E$5</c:f>
              <c:numCache>
                <c:formatCode>0</c:formatCode>
                <c:ptCount val="4"/>
                <c:pt idx="0">
                  <c:v>93.469830263562315</c:v>
                </c:pt>
                <c:pt idx="1">
                  <c:v>72.139498048292708</c:v>
                </c:pt>
                <c:pt idx="2">
                  <c:v>70.9181279953971</c:v>
                </c:pt>
                <c:pt idx="3">
                  <c:v>51.879356198060933</c:v>
                </c:pt>
              </c:numCache>
            </c:numRef>
          </c:val>
        </c:ser>
        <c:ser>
          <c:idx val="3"/>
          <c:order val="3"/>
          <c:tx>
            <c:strRef>
              <c:f>Sheet5!$F$1</c:f>
              <c:strCache>
                <c:ptCount val="1"/>
                <c:pt idx="0">
                  <c:v>35 - 44 gadi</c:v>
                </c:pt>
              </c:strCache>
            </c:strRef>
          </c:tx>
          <c:invertIfNegative val="0"/>
          <c:cat>
            <c:strRef>
              <c:f>Sheet5!$A$2:$A$5</c:f>
              <c:strCache>
                <c:ptCount val="4"/>
                <c:pt idx="0">
                  <c:v>Safety instructions (with signing)</c:v>
                </c:pt>
                <c:pt idx="1">
                  <c:v>Cases when it is dangerious to strat to work and  when to stop work</c:v>
                </c:pt>
                <c:pt idx="2">
                  <c:v>Workplace risk factors</c:v>
                </c:pt>
                <c:pt idx="3">
                  <c:v>Safe work methods</c:v>
                </c:pt>
              </c:strCache>
            </c:strRef>
          </c:cat>
          <c:val>
            <c:numRef>
              <c:f>Sheet5!$F$2:$F$5</c:f>
            </c:numRef>
          </c:val>
        </c:ser>
        <c:ser>
          <c:idx val="4"/>
          <c:order val="4"/>
          <c:tx>
            <c:strRef>
              <c:f>Sheet5!$G$1</c:f>
              <c:strCache>
                <c:ptCount val="1"/>
                <c:pt idx="0">
                  <c:v>35-44</c:v>
                </c:pt>
              </c:strCache>
            </c:strRef>
          </c:tx>
          <c:spPr>
            <a:solidFill>
              <a:schemeClr val="bg1">
                <a:lumMod val="50000"/>
              </a:schemeClr>
            </a:solidFill>
          </c:spPr>
          <c:invertIfNegative val="0"/>
          <c:cat>
            <c:strRef>
              <c:f>Sheet5!$A$2:$A$5</c:f>
              <c:strCache>
                <c:ptCount val="4"/>
                <c:pt idx="0">
                  <c:v>Safety instructions (with signing)</c:v>
                </c:pt>
                <c:pt idx="1">
                  <c:v>Cases when it is dangerious to strat to work and  when to stop work</c:v>
                </c:pt>
                <c:pt idx="2">
                  <c:v>Workplace risk factors</c:v>
                </c:pt>
                <c:pt idx="3">
                  <c:v>Safe work methods</c:v>
                </c:pt>
              </c:strCache>
            </c:strRef>
          </c:cat>
          <c:val>
            <c:numRef>
              <c:f>Sheet5!$G$2:$G$5</c:f>
              <c:numCache>
                <c:formatCode>0</c:formatCode>
                <c:ptCount val="4"/>
                <c:pt idx="0">
                  <c:v>93.728334119082504</c:v>
                </c:pt>
                <c:pt idx="1">
                  <c:v>72.548046257522387</c:v>
                </c:pt>
                <c:pt idx="2">
                  <c:v>68.616637547722675</c:v>
                </c:pt>
                <c:pt idx="3">
                  <c:v>54.144300544478</c:v>
                </c:pt>
              </c:numCache>
            </c:numRef>
          </c:val>
        </c:ser>
        <c:ser>
          <c:idx val="5"/>
          <c:order val="5"/>
          <c:tx>
            <c:strRef>
              <c:f>Sheet5!$H$1</c:f>
              <c:strCache>
                <c:ptCount val="1"/>
                <c:pt idx="0">
                  <c:v>45 - 54 gadi</c:v>
                </c:pt>
              </c:strCache>
            </c:strRef>
          </c:tx>
          <c:invertIfNegative val="0"/>
          <c:cat>
            <c:strRef>
              <c:f>Sheet5!$A$2:$A$5</c:f>
              <c:strCache>
                <c:ptCount val="4"/>
                <c:pt idx="0">
                  <c:v>Safety instructions (with signing)</c:v>
                </c:pt>
                <c:pt idx="1">
                  <c:v>Cases when it is dangerious to strat to work and  when to stop work</c:v>
                </c:pt>
                <c:pt idx="2">
                  <c:v>Workplace risk factors</c:v>
                </c:pt>
                <c:pt idx="3">
                  <c:v>Safe work methods</c:v>
                </c:pt>
              </c:strCache>
            </c:strRef>
          </c:cat>
          <c:val>
            <c:numRef>
              <c:f>Sheet5!$H$2:$H$5</c:f>
            </c:numRef>
          </c:val>
        </c:ser>
        <c:ser>
          <c:idx val="6"/>
          <c:order val="6"/>
          <c:tx>
            <c:strRef>
              <c:f>Sheet5!$I$1</c:f>
              <c:strCache>
                <c:ptCount val="1"/>
                <c:pt idx="0">
                  <c:v>45-54</c:v>
                </c:pt>
              </c:strCache>
            </c:strRef>
          </c:tx>
          <c:spPr>
            <a:solidFill>
              <a:srgbClr val="FF0000"/>
            </a:solidFill>
          </c:spPr>
          <c:invertIfNegative val="0"/>
          <c:cat>
            <c:strRef>
              <c:f>Sheet5!$A$2:$A$5</c:f>
              <c:strCache>
                <c:ptCount val="4"/>
                <c:pt idx="0">
                  <c:v>Safety instructions (with signing)</c:v>
                </c:pt>
                <c:pt idx="1">
                  <c:v>Cases when it is dangerious to strat to work and  when to stop work</c:v>
                </c:pt>
                <c:pt idx="2">
                  <c:v>Workplace risk factors</c:v>
                </c:pt>
                <c:pt idx="3">
                  <c:v>Safe work methods</c:v>
                </c:pt>
              </c:strCache>
            </c:strRef>
          </c:cat>
          <c:val>
            <c:numRef>
              <c:f>Sheet5!$I$2:$I$5</c:f>
              <c:numCache>
                <c:formatCode>0</c:formatCode>
                <c:ptCount val="4"/>
                <c:pt idx="0">
                  <c:v>94.350469479743964</c:v>
                </c:pt>
                <c:pt idx="1">
                  <c:v>73.127955003126388</c:v>
                </c:pt>
                <c:pt idx="2">
                  <c:v>66.701132565841775</c:v>
                </c:pt>
                <c:pt idx="3">
                  <c:v>51.37560760440649</c:v>
                </c:pt>
              </c:numCache>
            </c:numRef>
          </c:val>
        </c:ser>
        <c:ser>
          <c:idx val="7"/>
          <c:order val="7"/>
          <c:tx>
            <c:strRef>
              <c:f>Sheet5!$J$1</c:f>
              <c:strCache>
                <c:ptCount val="1"/>
                <c:pt idx="0">
                  <c:v>55 - 80 gadi</c:v>
                </c:pt>
              </c:strCache>
            </c:strRef>
          </c:tx>
          <c:invertIfNegative val="0"/>
          <c:cat>
            <c:strRef>
              <c:f>Sheet5!$A$2:$A$5</c:f>
              <c:strCache>
                <c:ptCount val="4"/>
                <c:pt idx="0">
                  <c:v>Safety instructions (with signing)</c:v>
                </c:pt>
                <c:pt idx="1">
                  <c:v>Cases when it is dangerious to strat to work and  when to stop work</c:v>
                </c:pt>
                <c:pt idx="2">
                  <c:v>Workplace risk factors</c:v>
                </c:pt>
                <c:pt idx="3">
                  <c:v>Safe work methods</c:v>
                </c:pt>
              </c:strCache>
            </c:strRef>
          </c:cat>
          <c:val>
            <c:numRef>
              <c:f>Sheet5!$J$2:$J$5</c:f>
            </c:numRef>
          </c:val>
        </c:ser>
        <c:ser>
          <c:idx val="8"/>
          <c:order val="8"/>
          <c:tx>
            <c:strRef>
              <c:f>Sheet5!$K$1</c:f>
              <c:strCache>
                <c:ptCount val="1"/>
                <c:pt idx="0">
                  <c:v>55-80</c:v>
                </c:pt>
              </c:strCache>
            </c:strRef>
          </c:tx>
          <c:spPr>
            <a:solidFill>
              <a:srgbClr val="C00000"/>
            </a:solidFill>
          </c:spPr>
          <c:invertIfNegative val="0"/>
          <c:dLbls>
            <c:txPr>
              <a:bodyPr/>
              <a:lstStyle/>
              <a:p>
                <a:pPr>
                  <a:defRPr b="1"/>
                </a:pPr>
                <a:endParaRPr lang="lv-LV"/>
              </a:p>
            </c:txPr>
            <c:showLegendKey val="0"/>
            <c:showVal val="1"/>
            <c:showCatName val="0"/>
            <c:showSerName val="0"/>
            <c:showPercent val="0"/>
            <c:showBubbleSize val="0"/>
            <c:showLeaderLines val="0"/>
          </c:dLbls>
          <c:cat>
            <c:strRef>
              <c:f>Sheet5!$A$2:$A$5</c:f>
              <c:strCache>
                <c:ptCount val="4"/>
                <c:pt idx="0">
                  <c:v>Safety instructions (with signing)</c:v>
                </c:pt>
                <c:pt idx="1">
                  <c:v>Cases when it is dangerious to strat to work and  when to stop work</c:v>
                </c:pt>
                <c:pt idx="2">
                  <c:v>Workplace risk factors</c:v>
                </c:pt>
                <c:pt idx="3">
                  <c:v>Safe work methods</c:v>
                </c:pt>
              </c:strCache>
            </c:strRef>
          </c:cat>
          <c:val>
            <c:numRef>
              <c:f>Sheet5!$K$2:$K$5</c:f>
              <c:numCache>
                <c:formatCode>0</c:formatCode>
                <c:ptCount val="4"/>
                <c:pt idx="0">
                  <c:v>93.609706549247278</c:v>
                </c:pt>
                <c:pt idx="1">
                  <c:v>72.500858265220856</c:v>
                </c:pt>
                <c:pt idx="2">
                  <c:v>67.70147965936755</c:v>
                </c:pt>
                <c:pt idx="3">
                  <c:v>51.245978305890979</c:v>
                </c:pt>
              </c:numCache>
            </c:numRef>
          </c:val>
        </c:ser>
        <c:dLbls>
          <c:showLegendKey val="0"/>
          <c:showVal val="0"/>
          <c:showCatName val="0"/>
          <c:showSerName val="0"/>
          <c:showPercent val="0"/>
          <c:showBubbleSize val="0"/>
        </c:dLbls>
        <c:gapWidth val="150"/>
        <c:axId val="63734144"/>
        <c:axId val="63735680"/>
      </c:barChart>
      <c:catAx>
        <c:axId val="63734144"/>
        <c:scaling>
          <c:orientation val="minMax"/>
        </c:scaling>
        <c:delete val="0"/>
        <c:axPos val="l"/>
        <c:majorTickMark val="out"/>
        <c:minorTickMark val="none"/>
        <c:tickLblPos val="nextTo"/>
        <c:txPr>
          <a:bodyPr/>
          <a:lstStyle/>
          <a:p>
            <a:pPr>
              <a:defRPr sz="2000"/>
            </a:pPr>
            <a:endParaRPr lang="lv-LV"/>
          </a:p>
        </c:txPr>
        <c:crossAx val="63735680"/>
        <c:crosses val="autoZero"/>
        <c:auto val="1"/>
        <c:lblAlgn val="ctr"/>
        <c:lblOffset val="100"/>
        <c:noMultiLvlLbl val="0"/>
      </c:catAx>
      <c:valAx>
        <c:axId val="63735680"/>
        <c:scaling>
          <c:orientation val="minMax"/>
        </c:scaling>
        <c:delete val="0"/>
        <c:axPos val="b"/>
        <c:majorGridlines/>
        <c:numFmt formatCode="0" sourceLinked="1"/>
        <c:majorTickMark val="out"/>
        <c:minorTickMark val="none"/>
        <c:tickLblPos val="nextTo"/>
        <c:crossAx val="63734144"/>
        <c:crosses val="autoZero"/>
        <c:crossBetween val="between"/>
      </c:valAx>
    </c:plotArea>
    <c:legend>
      <c:legendPos val="r"/>
      <c:layout/>
      <c:overlay val="0"/>
      <c:txPr>
        <a:bodyPr/>
        <a:lstStyle/>
        <a:p>
          <a:pPr>
            <a:defRPr sz="2000"/>
          </a:pPr>
          <a:endParaRPr lang="lv-LV"/>
        </a:p>
      </c:txPr>
    </c:legend>
    <c:plotVisOnly val="1"/>
    <c:dispBlanksAs val="gap"/>
    <c:showDLblsOverMax val="0"/>
  </c:chart>
  <c:txPr>
    <a:bodyPr/>
    <a:lstStyle/>
    <a:p>
      <a:pPr>
        <a:defRPr sz="1600"/>
      </a:pPr>
      <a:endParaRPr lang="lv-LV"/>
    </a:p>
  </c:txPr>
  <c:externalData r:id="rId2">
    <c:autoUpdate val="0"/>
  </c:externalData>
  <c:userShapes r:id="rId3"/>
</c:chartSpace>
</file>

<file path=ppt/drawings/_rels/drawing3.xml.rels><?xml version="1.0" encoding="UTF-8" standalone="yes"?>
<Relationships xmlns="http://schemas.openxmlformats.org/package/2006/relationships"><Relationship Id="rId1" Type="http://schemas.openxmlformats.org/officeDocument/2006/relationships/image" Target="../media/image12.png"/></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emf"/></Relationships>
</file>

<file path=ppt/drawings/drawing1.xml><?xml version="1.0" encoding="utf-8"?>
<c:userShapes xmlns:c="http://schemas.openxmlformats.org/drawingml/2006/chart">
  <cdr:relSizeAnchor xmlns:cdr="http://schemas.openxmlformats.org/drawingml/2006/chartDrawing">
    <cdr:from>
      <cdr:x>0.02751</cdr:x>
      <cdr:y>0</cdr:y>
    </cdr:from>
    <cdr:to>
      <cdr:x>0.18504</cdr:x>
      <cdr:y>0.09811</cdr:y>
    </cdr:to>
    <cdr:sp macro="" textlink="">
      <cdr:nvSpPr>
        <cdr:cNvPr id="2" name="TextBox 1"/>
        <cdr:cNvSpPr txBox="1"/>
      </cdr:nvSpPr>
      <cdr:spPr>
        <a:xfrm xmlns:a="http://schemas.openxmlformats.org/drawingml/2006/main">
          <a:off x="213792" y="0"/>
          <a:ext cx="1224136" cy="4858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lv-LV" sz="2000" dirty="0" smtClean="0"/>
            <a:t>%</a:t>
          </a:r>
          <a:endParaRPr lang="lv-LV" sz="2000" dirty="0"/>
        </a:p>
      </cdr:txBody>
    </cdr:sp>
  </cdr:relSizeAnchor>
</c:userShapes>
</file>

<file path=ppt/drawings/drawing2.xml><?xml version="1.0" encoding="utf-8"?>
<c:userShapes xmlns:c="http://schemas.openxmlformats.org/drawingml/2006/chart">
  <cdr:relSizeAnchor xmlns:cdr="http://schemas.openxmlformats.org/drawingml/2006/chartDrawing">
    <cdr:from>
      <cdr:x>0.83855</cdr:x>
      <cdr:y>0</cdr:y>
    </cdr:from>
    <cdr:to>
      <cdr:x>1</cdr:x>
      <cdr:y>0.10203</cdr:y>
    </cdr:to>
    <cdr:sp macro="" textlink="">
      <cdr:nvSpPr>
        <cdr:cNvPr id="2" name="TextBox 1"/>
        <cdr:cNvSpPr txBox="1"/>
      </cdr:nvSpPr>
      <cdr:spPr>
        <a:xfrm xmlns:a="http://schemas.openxmlformats.org/drawingml/2006/main">
          <a:off x="6358161" y="-1300200"/>
          <a:ext cx="1224136" cy="48580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lv-LV" sz="2000" dirty="0" smtClean="0"/>
            <a:t>%</a:t>
          </a:r>
          <a:endParaRPr lang="lv-LV" sz="2000" dirty="0"/>
        </a:p>
      </cdr:txBody>
    </cdr:sp>
  </cdr:relSizeAnchor>
  <cdr:relSizeAnchor xmlns:cdr="http://schemas.openxmlformats.org/drawingml/2006/chartDrawing">
    <cdr:from>
      <cdr:x>0.4837</cdr:x>
      <cdr:y>0.14463</cdr:y>
    </cdr:from>
    <cdr:to>
      <cdr:x>0.54132</cdr:x>
      <cdr:y>0.3866</cdr:y>
    </cdr:to>
    <cdr:cxnSp macro="">
      <cdr:nvCxnSpPr>
        <cdr:cNvPr id="4" name="Straight Arrow Connector 3"/>
        <cdr:cNvCxnSpPr/>
      </cdr:nvCxnSpPr>
      <cdr:spPr bwMode="auto">
        <a:xfrm xmlns:a="http://schemas.openxmlformats.org/drawingml/2006/main" flipH="1" flipV="1">
          <a:off x="3667522" y="688640"/>
          <a:ext cx="436934" cy="1152128"/>
        </a:xfrm>
        <a:prstGeom xmlns:a="http://schemas.openxmlformats.org/drawingml/2006/main" prst="straightConnector1">
          <a:avLst/>
        </a:prstGeom>
        <a:solidFill xmlns:a="http://schemas.openxmlformats.org/drawingml/2006/main">
          <a:schemeClr val="accent1"/>
        </a:solidFill>
        <a:ln xmlns:a="http://schemas.openxmlformats.org/drawingml/2006/main" w="25400" cap="flat" cmpd="sng" algn="ctr">
          <a:solidFill>
            <a:srgbClr val="FF0000"/>
          </a:solidFill>
          <a:prstDash val="solid"/>
          <a:round/>
          <a:headEnd type="none" w="med" len="med"/>
          <a:tailEnd type="arrow"/>
        </a:ln>
        <a:effectLst xmlns:a="http://schemas.openxmlformats.org/drawingml/2006/main"/>
      </cdr:spPr>
    </cdr:cxnSp>
  </cdr:relSizeAnchor>
</c:userShapes>
</file>

<file path=ppt/drawings/drawing3.xml><?xml version="1.0" encoding="utf-8"?>
<c:userShapes xmlns:c="http://schemas.openxmlformats.org/drawingml/2006/chart">
  <cdr:relSizeAnchor xmlns:cdr="http://schemas.openxmlformats.org/drawingml/2006/chartDrawing">
    <cdr:from>
      <cdr:x>0</cdr:x>
      <cdr:y>0</cdr:y>
    </cdr:from>
    <cdr:to>
      <cdr:x>0.06669</cdr:x>
      <cdr:y>0.12895</cdr:y>
    </cdr:to>
    <cdr:pic>
      <cdr:nvPicPr>
        <cdr:cNvPr id="2"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0" y="0"/>
          <a:ext cx="518205" cy="530398"/>
        </a:xfrm>
        <a:prstGeom xmlns:a="http://schemas.openxmlformats.org/drawingml/2006/main" prst="rect">
          <a:avLst/>
        </a:prstGeom>
      </cdr:spPr>
    </cdr:pic>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0" hangingPunct="0">
              <a:defRPr sz="1200">
                <a:latin typeface="Arial" charset="0"/>
                <a:ea typeface="ヒラギノ角ゴ Pro W3" pitchFamily="-112" charset="-128"/>
                <a:cs typeface="+mn-cs"/>
              </a:defRPr>
            </a:lvl1pPr>
          </a:lstStyle>
          <a:p>
            <a:pPr>
              <a:defRPr/>
            </a:pPr>
            <a:endParaRPr lang="lv-LV"/>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0" hangingPunct="0">
              <a:defRPr sz="1200">
                <a:latin typeface="Arial" charset="0"/>
                <a:ea typeface="ヒラギノ角ゴ Pro W3" pitchFamily="-112" charset="-128"/>
                <a:cs typeface="+mn-cs"/>
              </a:defRPr>
            </a:lvl1pPr>
          </a:lstStyle>
          <a:p>
            <a:pPr>
              <a:defRPr/>
            </a:pPr>
            <a:fld id="{19AF27CB-C382-4F63-907A-B00E3BDDD274}" type="datetimeFigureOut">
              <a:rPr lang="lv-LV"/>
              <a:pPr>
                <a:defRPr/>
              </a:pPr>
              <a:t>04.09.2014</a:t>
            </a:fld>
            <a:endParaRPr lang="lv-LV"/>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0" hangingPunct="0">
              <a:defRPr sz="1200">
                <a:latin typeface="Arial" charset="0"/>
                <a:ea typeface="ヒラギノ角ゴ Pro W3" pitchFamily="-112" charset="-128"/>
                <a:cs typeface="+mn-cs"/>
              </a:defRPr>
            </a:lvl1pPr>
          </a:lstStyle>
          <a:p>
            <a:pPr>
              <a:defRPr/>
            </a:pPr>
            <a:endParaRPr lang="lv-LV"/>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eaLnBrk="0" hangingPunct="0">
              <a:defRPr sz="1200">
                <a:latin typeface="Arial" charset="0"/>
                <a:ea typeface="ヒラギノ角ゴ Pro W3" pitchFamily="-112" charset="-128"/>
                <a:cs typeface="+mn-cs"/>
              </a:defRPr>
            </a:lvl1pPr>
          </a:lstStyle>
          <a:p>
            <a:pPr>
              <a:defRPr/>
            </a:pPr>
            <a:fld id="{1955ED25-8C82-4467-B7D2-8461C97DA4D9}" type="slidenum">
              <a:rPr lang="lv-LV"/>
              <a:pPr>
                <a:defRPr/>
              </a:pPr>
              <a:t>‹#›</a:t>
            </a:fld>
            <a:endParaRPr lang="lv-LV"/>
          </a:p>
        </p:txBody>
      </p:sp>
    </p:spTree>
    <p:extLst>
      <p:ext uri="{BB962C8B-B14F-4D97-AF65-F5344CB8AC3E}">
        <p14:creationId xmlns:p14="http://schemas.microsoft.com/office/powerpoint/2010/main" val="32140364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200" baseline="0">
                <a:latin typeface="Arial" charset="0"/>
                <a:ea typeface="ヒラギノ角ゴ Pro W3" pitchFamily="-112" charset="-128"/>
                <a:cs typeface="+mn-cs"/>
              </a:defRPr>
            </a:lvl1pPr>
          </a:lstStyle>
          <a:p>
            <a:pPr>
              <a:defRPr/>
            </a:pPr>
            <a:endParaRPr lang="en-US"/>
          </a:p>
        </p:txBody>
      </p:sp>
      <p:sp>
        <p:nvSpPr>
          <p:cNvPr id="3075"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200" baseline="0">
                <a:latin typeface="Arial" charset="0"/>
                <a:ea typeface="ヒラギノ角ゴ Pro W3" pitchFamily="-112" charset="-128"/>
                <a:cs typeface="+mn-cs"/>
              </a:defRPr>
            </a:lvl1pPr>
          </a:lstStyle>
          <a:p>
            <a:pPr>
              <a:defRPr/>
            </a:pPr>
            <a:endParaRPr lang="en-US"/>
          </a:p>
        </p:txBody>
      </p:sp>
      <p:sp>
        <p:nvSpPr>
          <p:cNvPr id="1126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sz="1200" baseline="0">
                <a:latin typeface="Arial" charset="0"/>
                <a:ea typeface="ヒラギノ角ゴ Pro W3" pitchFamily="-112" charset="-128"/>
                <a:cs typeface="+mn-cs"/>
              </a:defRPr>
            </a:lvl1pPr>
          </a:lstStyle>
          <a:p>
            <a:pPr>
              <a:defRPr/>
            </a:pPr>
            <a:endParaRPr lang="en-US"/>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200" baseline="0">
                <a:latin typeface="Arial" charset="0"/>
                <a:ea typeface="ヒラギノ角ゴ Pro W3" pitchFamily="-112" charset="-128"/>
                <a:cs typeface="+mn-cs"/>
              </a:defRPr>
            </a:lvl1pPr>
          </a:lstStyle>
          <a:p>
            <a:pPr>
              <a:defRPr/>
            </a:pPr>
            <a:fld id="{41493E11-BCB1-4820-84D3-3311562E3E6A}" type="slidenum">
              <a:rPr lang="en-US"/>
              <a:pPr>
                <a:defRPr/>
              </a:pPr>
              <a:t>‹#›</a:t>
            </a:fld>
            <a:endParaRPr lang="en-US"/>
          </a:p>
        </p:txBody>
      </p:sp>
    </p:spTree>
    <p:extLst>
      <p:ext uri="{BB962C8B-B14F-4D97-AF65-F5344CB8AC3E}">
        <p14:creationId xmlns:p14="http://schemas.microsoft.com/office/powerpoint/2010/main" val="63028805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ヒラギノ角ゴ Pro W3" pitchFamily="-112" charset="-128"/>
        <a:cs typeface="ヒラギノ角ゴ Pro W3"/>
      </a:defRPr>
    </a:lvl1pPr>
    <a:lvl2pPr marL="457200" algn="l" rtl="0" eaLnBrk="0" fontAlgn="base" hangingPunct="0">
      <a:spcBef>
        <a:spcPct val="30000"/>
      </a:spcBef>
      <a:spcAft>
        <a:spcPct val="0"/>
      </a:spcAft>
      <a:defRPr sz="1200" kern="1200">
        <a:solidFill>
          <a:schemeClr val="tx1"/>
        </a:solidFill>
        <a:latin typeface="Arial" charset="0"/>
        <a:ea typeface="ヒラギノ角ゴ Pro W3" pitchFamily="-112" charset="-128"/>
        <a:cs typeface="ヒラギノ角ゴ Pro W3"/>
      </a:defRPr>
    </a:lvl2pPr>
    <a:lvl3pPr marL="914400" algn="l" rtl="0" eaLnBrk="0" fontAlgn="base" hangingPunct="0">
      <a:spcBef>
        <a:spcPct val="30000"/>
      </a:spcBef>
      <a:spcAft>
        <a:spcPct val="0"/>
      </a:spcAft>
      <a:defRPr sz="1200" kern="1200">
        <a:solidFill>
          <a:schemeClr val="tx1"/>
        </a:solidFill>
        <a:latin typeface="Arial" charset="0"/>
        <a:ea typeface="ヒラギノ角ゴ Pro W3" pitchFamily="-112" charset="-128"/>
        <a:cs typeface="ヒラギノ角ゴ Pro W3"/>
      </a:defRPr>
    </a:lvl3pPr>
    <a:lvl4pPr marL="1371600" algn="l" rtl="0" eaLnBrk="0" fontAlgn="base" hangingPunct="0">
      <a:spcBef>
        <a:spcPct val="30000"/>
      </a:spcBef>
      <a:spcAft>
        <a:spcPct val="0"/>
      </a:spcAft>
      <a:defRPr sz="1200" kern="1200">
        <a:solidFill>
          <a:schemeClr val="tx1"/>
        </a:solidFill>
        <a:latin typeface="Arial" charset="0"/>
        <a:ea typeface="ヒラギノ角ゴ Pro W3" pitchFamily="-112" charset="-128"/>
        <a:cs typeface="ヒラギノ角ゴ Pro W3"/>
      </a:defRPr>
    </a:lvl4pPr>
    <a:lvl5pPr marL="1828800" algn="l" rtl="0" eaLnBrk="0" fontAlgn="base" hangingPunct="0">
      <a:spcBef>
        <a:spcPct val="30000"/>
      </a:spcBef>
      <a:spcAft>
        <a:spcPct val="0"/>
      </a:spcAft>
      <a:defRPr sz="1200" kern="1200">
        <a:solidFill>
          <a:schemeClr val="tx1"/>
        </a:solidFill>
        <a:latin typeface="Arial" charset="0"/>
        <a:ea typeface="ヒラギノ角ゴ Pro W3" pitchFamily="-112" charset="-128"/>
        <a:cs typeface="ヒラギノ角ゴ Pro W3"/>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r>
              <a:rPr lang="en-US" smtClean="0">
                <a:latin typeface="Arial" pitchFamily="34" charset="0"/>
              </a:rPr>
              <a:t>Ievads</a:t>
            </a:r>
          </a:p>
        </p:txBody>
      </p:sp>
      <p:sp>
        <p:nvSpPr>
          <p:cNvPr id="1433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fld id="{5BF052F6-3E85-42B7-99D4-E94EC1DAF4F2}" type="slidenum">
              <a:rPr lang="en-US" smtClean="0">
                <a:latin typeface="Arial" pitchFamily="34" charset="0"/>
              </a:rPr>
              <a:pPr/>
              <a:t>1</a:t>
            </a:fld>
            <a:endParaRPr lang="en-US" smtClean="0">
              <a:latin typeface="Arial" pitchFamily="34" charset="0"/>
            </a:endParaRPr>
          </a:p>
        </p:txBody>
      </p:sp>
      <p:sp>
        <p:nvSpPr>
          <p:cNvPr id="14340" name="Rectangle 2"/>
          <p:cNvSpPr>
            <a:spLocks noGrp="1" noRot="1" noChangeAspect="1" noChangeArrowheads="1" noTextEdit="1"/>
          </p:cNvSpPr>
          <p:nvPr>
            <p:ph type="sldImg"/>
          </p:nvPr>
        </p:nvSpPr>
        <p:spPr>
          <a:ln/>
        </p:spPr>
      </p:sp>
      <p:sp>
        <p:nvSpPr>
          <p:cNvPr id="1434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lv-LV" smtClean="0">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p:sp>
      <p:sp>
        <p:nvSpPr>
          <p:cNvPr id="440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lv-LV" altLang="lv-LV"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p:sp>
      <p:sp>
        <p:nvSpPr>
          <p:cNvPr id="3" name="Notes Placeholder 2"/>
          <p:cNvSpPr>
            <a:spLocks noGrp="1"/>
          </p:cNvSpPr>
          <p:nvPr>
            <p:ph type="body" idx="1"/>
          </p:nvPr>
        </p:nvSpPr>
        <p:spPr/>
        <p:txBody>
          <a:bodyPr/>
          <a:lstStyle/>
          <a:p>
            <a:pPr>
              <a:defRPr/>
            </a:pPr>
            <a:r>
              <a:rPr lang="lv-LV" dirty="0" smtClean="0"/>
              <a:t>Šis ir jauns slaids, kas radās pēc vairākām interesantām sarunām kompilācija no EU-OSHA semināriem un kaut kādas sarunas ar NVA, kur man bija skaidrs, ka viņi īsti nerunā/ nedomā šajās kategorijās.</a:t>
            </a:r>
          </a:p>
          <a:p>
            <a:pPr>
              <a:defRPr/>
            </a:pPr>
            <a:r>
              <a:rPr lang="lv-LV" dirty="0" smtClean="0"/>
              <a:t>3 būtiski aspekti, vai vecīši strādās:</a:t>
            </a:r>
          </a:p>
          <a:p>
            <a:pPr marL="171450" indent="-171450">
              <a:buFont typeface="Arial" panose="020B0604020202020204" pitchFamily="34" charset="0"/>
              <a:buChar char="•"/>
              <a:defRPr/>
            </a:pPr>
            <a:r>
              <a:rPr lang="lv-LV" dirty="0" smtClean="0"/>
              <a:t>Veselības stāvoklis - vispār ir 4 līmeņi:</a:t>
            </a:r>
          </a:p>
          <a:p>
            <a:pPr marL="914400" lvl="1" indent="-171450">
              <a:buFont typeface="Arial" panose="020B0604020202020204" pitchFamily="34" charset="0"/>
              <a:buChar char="•"/>
              <a:defRPr/>
            </a:pPr>
            <a:r>
              <a:rPr lang="lv-LV" dirty="0" smtClean="0"/>
              <a:t>ar veselību viss kārtībā, var strādāt jebkuru darbu, t.sk. to pašu, ko brīdī, kad jāiet pensijā – te neko nevajag darīt, varbūt uzlabot apgaismojumu, likt mazāk celt;</a:t>
            </a:r>
          </a:p>
          <a:p>
            <a:pPr marL="914400" lvl="1" indent="-171450">
              <a:buFont typeface="Arial" panose="020B0604020202020204" pitchFamily="34" charset="0"/>
              <a:buChar char="•"/>
              <a:defRPr/>
            </a:pPr>
            <a:r>
              <a:rPr lang="lv-LV" dirty="0" smtClean="0"/>
              <a:t>Ar veselību nav viss kārtībā, bet ir vispārīgas slimības (paaugstināts asinsspiediens) – arī īsti neko nevajag darīt – varbūt </a:t>
            </a:r>
            <a:r>
              <a:rPr lang="lv-LV" dirty="0" err="1" smtClean="0"/>
              <a:t>fleksiblāks</a:t>
            </a:r>
            <a:r>
              <a:rPr lang="lv-LV" dirty="0" smtClean="0"/>
              <a:t> darba laiks, lai var tikt līdz ārstam;</a:t>
            </a:r>
          </a:p>
          <a:p>
            <a:pPr marL="914400" lvl="1" indent="-171450">
              <a:buFont typeface="Arial" panose="020B0604020202020204" pitchFamily="34" charset="0"/>
              <a:buChar char="•"/>
              <a:defRPr/>
            </a:pPr>
            <a:r>
              <a:rPr lang="lv-LV" dirty="0" smtClean="0"/>
              <a:t>Nevar strādāt konkrēto darbu;</a:t>
            </a:r>
          </a:p>
          <a:p>
            <a:pPr marL="914400" lvl="1" indent="-171450">
              <a:buFont typeface="Arial" panose="020B0604020202020204" pitchFamily="34" charset="0"/>
              <a:buChar char="•"/>
              <a:defRPr/>
            </a:pPr>
            <a:r>
              <a:rPr lang="lv-LV" dirty="0" smtClean="0"/>
              <a:t>Nevar strādāt vispār (piemēram, smagas komplikācijas pēc insulta)</a:t>
            </a:r>
          </a:p>
          <a:p>
            <a:pPr marL="171450" indent="-171450">
              <a:buFont typeface="Arial" panose="020B0604020202020204" pitchFamily="34" charset="0"/>
              <a:buChar char="•"/>
              <a:defRPr/>
            </a:pPr>
            <a:r>
              <a:rPr lang="lv-LV" dirty="0" smtClean="0"/>
              <a:t>Motivācija:</a:t>
            </a:r>
          </a:p>
          <a:p>
            <a:pPr marL="914400" lvl="1" indent="-171450">
              <a:buFont typeface="Arial" panose="020B0604020202020204" pitchFamily="34" charset="0"/>
              <a:buChar char="•"/>
              <a:defRPr/>
            </a:pPr>
            <a:r>
              <a:rPr lang="lv-LV" dirty="0" smtClean="0"/>
              <a:t>Negrib (viss riebjas vai grib darīt ko citu – piemēram, pavadīt laiku ar mazbērniem, pārcelties uz dzimtas mājām laukos, vajag kopj slimo vīru/sievu/ vecākus utt.) – dažreiz motivācija strādāt var atgriezties – slimais radinieks nomirst, mazbērni izaug…</a:t>
            </a:r>
          </a:p>
          <a:p>
            <a:pPr marL="914400" lvl="1" indent="-171450">
              <a:buFont typeface="Arial" panose="020B0604020202020204" pitchFamily="34" charset="0"/>
              <a:buChar char="•"/>
              <a:defRPr/>
            </a:pPr>
            <a:r>
              <a:rPr lang="lv-LV" dirty="0" smtClean="0"/>
              <a:t>Grib – forši, lai turpina strādāt varbūt grib mazāku slodzi, bet vienalga grib</a:t>
            </a:r>
          </a:p>
          <a:p>
            <a:pPr marL="171450" indent="-171450">
              <a:buFont typeface="Arial" panose="020B0604020202020204" pitchFamily="34" charset="0"/>
              <a:buChar char="•"/>
              <a:defRPr/>
            </a:pPr>
            <a:r>
              <a:rPr lang="lv-LV" dirty="0" smtClean="0"/>
              <a:t>Vajag – naudas dēļ (ar pensiju nevar izdzīvot)</a:t>
            </a:r>
          </a:p>
          <a:p>
            <a:pPr>
              <a:buFont typeface="Arial" panose="020B0604020202020204" pitchFamily="34" charset="0"/>
              <a:buNone/>
              <a:defRPr/>
            </a:pPr>
            <a:endParaRPr lang="lv-LV" dirty="0" smtClean="0"/>
          </a:p>
          <a:p>
            <a:pPr>
              <a:buFont typeface="Arial" panose="020B0604020202020204" pitchFamily="34" charset="0"/>
              <a:buNone/>
              <a:defRPr/>
            </a:pPr>
            <a:r>
              <a:rPr lang="lv-LV" dirty="0" smtClean="0"/>
              <a:t>Nu un tad visādi varianti, kas savā starpā savstarpēji kombinējas – dažas idejas ieliktas tabulā.</a:t>
            </a:r>
          </a:p>
          <a:p>
            <a:pPr marL="914400" lvl="1" indent="-171450">
              <a:buFont typeface="Arial" panose="020B0604020202020204" pitchFamily="34" charset="0"/>
              <a:buChar char="•"/>
              <a:defRPr/>
            </a:pPr>
            <a:endParaRPr lang="lv-LV"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p:sp>
      <p:sp>
        <p:nvSpPr>
          <p:cNvPr id="358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lv-LV" altLang="lv-LV"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p:txBody>
          <a:bodyPr/>
          <a:lstStyle/>
          <a:p>
            <a:pPr>
              <a:defRPr/>
            </a:pPr>
            <a:fld id="{435A73BF-4D60-431F-A0EA-ACBD2FC1E556}" type="slidenum">
              <a:rPr lang="en-US" smtClean="0"/>
              <a:pPr>
                <a:defRPr/>
              </a:pPr>
              <a:t>3</a:t>
            </a:fld>
            <a:endParaRPr lang="en-US" smtClean="0"/>
          </a:p>
        </p:txBody>
      </p:sp>
      <p:sp>
        <p:nvSpPr>
          <p:cNvPr id="18435" name="Rectangle 6"/>
          <p:cNvSpPr>
            <a:spLocks noGrp="1" noChangeArrowheads="1"/>
          </p:cNvSpPr>
          <p:nvPr>
            <p:ph type="ftr" sz="quarter" idx="4"/>
          </p:nvPr>
        </p:nvSpPr>
        <p:spPr/>
        <p:txBody>
          <a:bodyPr/>
          <a:lstStyle/>
          <a:p>
            <a:pPr>
              <a:defRPr/>
            </a:pPr>
            <a:r>
              <a:rPr lang="en-US" smtClean="0"/>
              <a:t>Ivars Vanadzins</a:t>
            </a:r>
          </a:p>
        </p:txBody>
      </p:sp>
      <p:sp>
        <p:nvSpPr>
          <p:cNvPr id="25604"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7DEED9BF-A190-4DDA-AA34-5AB610E8F316}" type="slidenum">
              <a:rPr lang="en-US" altLang="lv-LV"/>
              <a:pPr algn="r" eaLnBrk="1" hangingPunct="1">
                <a:spcBef>
                  <a:spcPct val="0"/>
                </a:spcBef>
              </a:pPr>
              <a:t>3</a:t>
            </a:fld>
            <a:endParaRPr lang="en-US" altLang="lv-LV"/>
          </a:p>
        </p:txBody>
      </p:sp>
      <p:sp>
        <p:nvSpPr>
          <p:cNvPr id="25605" name="Rectangle 2"/>
          <p:cNvSpPr>
            <a:spLocks noGrp="1" noRot="1" noChangeAspect="1" noChangeArrowheads="1" noTextEdit="1"/>
          </p:cNvSpPr>
          <p:nvPr>
            <p:ph type="sldImg"/>
          </p:nvPr>
        </p:nvSpPr>
        <p:spPr>
          <a:ln/>
        </p:spPr>
      </p:sp>
      <p:sp>
        <p:nvSpPr>
          <p:cNvPr id="2560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lv-LV" altLang="lv-LV"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p:sp>
      <p:sp>
        <p:nvSpPr>
          <p:cNvPr id="368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lv-LV" altLang="lv-LV" smtClean="0"/>
              <a:t>Lai gan sākotnēji liekas, ka tās ir 2 atsevišķas tēmas, tomēr lielā mērā tās ir skatāmas kopā. Un pat ja hroniska slimība ir gados jauniem cilvēkiem, tās vajadzības viņiem ir ļoti līdzīgas. Tā piemēram, epilepsijas gadījumā vai alerģisko slimību gadījumā, tāpēč</a:t>
            </a:r>
          </a:p>
          <a:p>
            <a:endParaRPr lang="lv-LV" altLang="lv-LV" smtClean="0"/>
          </a:p>
          <a:p>
            <a:r>
              <a:rPr lang="lv-LV" altLang="lv-LV" smtClean="0"/>
              <a:t>Jau 1994.gadā tika secināts, ka 70% cilvēku pēc 55 gadu vecuma ir vismaz viena, bet parasti 2 slimības. Un tas ir tas, ar ko darba devējam ir jārēķinās – gan no darba vides piemērotības dēļ (sāpes mugurā + locītavās un darbs piespiedu pozās, vienveidīgas kustības), gan darba organizācijas viedokļa – hroniski slimiem cilvēkiem ir jāiet pie ārsta darba laikā – laikā kad ārsti strādā (piemēram, lai regulāri saņemtu receptes).</a:t>
            </a:r>
          </a:p>
          <a:p>
            <a:r>
              <a:rPr lang="lv-LV" altLang="lv-LV" smtClean="0"/>
              <a:t>Par EU-OSHA projektu vecīšiem var piemīt, ka būs, bet kas konkrēti būs jādara LV es nezinu.</a:t>
            </a:r>
          </a:p>
          <a:p>
            <a:endParaRPr lang="lv-LV" altLang="lv-LV"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a:solidFill>
              <a:srgbClr val="000000"/>
            </a:solidFill>
            <a:miter lim="800000"/>
            <a:headEnd/>
            <a:tailEnd/>
          </a:ln>
        </p:spPr>
      </p:sp>
      <p:sp>
        <p:nvSpPr>
          <p:cNvPr id="378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lv-LV" altLang="lv-LV" smtClean="0"/>
          </a:p>
        </p:txBody>
      </p:sp>
      <p:sp>
        <p:nvSpPr>
          <p:cNvPr id="37892" name="Slide Number Placeholder 3"/>
          <p:cNvSpPr>
            <a:spLocks noGrp="1"/>
          </p:cNvSpPr>
          <p:nvPr>
            <p:ph type="sldNum" sz="quarter" idx="4294967295"/>
          </p:nvPr>
        </p:nvSpPr>
        <p:spPr bwMode="auto">
          <a:xfrm>
            <a:off x="3883852" y="8685331"/>
            <a:ext cx="2972547"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itchFamily="18" charset="0"/>
              <a:defRPr sz="1200">
                <a:solidFill>
                  <a:srgbClr val="000000"/>
                </a:solidFill>
                <a:latin typeface="Times New Roman" pitchFamily="18" charset="0"/>
              </a:defRPr>
            </a:lvl1pPr>
            <a:lvl2pPr marL="742950" indent="-285750">
              <a:spcBef>
                <a:spcPct val="30000"/>
              </a:spcBef>
              <a:buClr>
                <a:srgbClr val="000000"/>
              </a:buClr>
              <a:buSzPct val="100000"/>
              <a:buFont typeface="Times New Roman" pitchFamily="18" charset="0"/>
              <a:defRPr sz="1200">
                <a:solidFill>
                  <a:srgbClr val="000000"/>
                </a:solidFill>
                <a:latin typeface="Times New Roman" pitchFamily="18" charset="0"/>
              </a:defRPr>
            </a:lvl2pPr>
            <a:lvl3pPr marL="1143000" indent="-228600">
              <a:spcBef>
                <a:spcPct val="30000"/>
              </a:spcBef>
              <a:buClr>
                <a:srgbClr val="000000"/>
              </a:buClr>
              <a:buSzPct val="100000"/>
              <a:buFont typeface="Times New Roman" pitchFamily="18" charset="0"/>
              <a:defRPr sz="1200">
                <a:solidFill>
                  <a:srgbClr val="000000"/>
                </a:solidFill>
                <a:latin typeface="Times New Roman" pitchFamily="18" charset="0"/>
              </a:defRPr>
            </a:lvl3pPr>
            <a:lvl4pPr marL="1600200" indent="-228600">
              <a:spcBef>
                <a:spcPct val="30000"/>
              </a:spcBef>
              <a:buClr>
                <a:srgbClr val="000000"/>
              </a:buClr>
              <a:buSzPct val="100000"/>
              <a:buFont typeface="Times New Roman" pitchFamily="18" charset="0"/>
              <a:defRPr sz="1200">
                <a:solidFill>
                  <a:srgbClr val="000000"/>
                </a:solidFill>
                <a:latin typeface="Times New Roman" pitchFamily="18" charset="0"/>
              </a:defRPr>
            </a:lvl4pPr>
            <a:lvl5pPr marL="2057400" indent="-228600">
              <a:spcBef>
                <a:spcPct val="30000"/>
              </a:spcBef>
              <a:buClr>
                <a:srgbClr val="000000"/>
              </a:buClr>
              <a:buSzPct val="100000"/>
              <a:buFont typeface="Times New Roman" pitchFamily="18" charset="0"/>
              <a:defRPr sz="1200">
                <a:solidFill>
                  <a:srgbClr val="000000"/>
                </a:solidFill>
                <a:latin typeface="Times New Roman" pitchFamily="18" charset="0"/>
              </a:defRPr>
            </a:lvl5pPr>
            <a:lvl6pPr marL="2514600" indent="-228600" defTabSz="449263"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6pPr>
            <a:lvl7pPr marL="2971800" indent="-228600" defTabSz="449263"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7pPr>
            <a:lvl8pPr marL="3429000" indent="-228600" defTabSz="449263"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8pPr>
            <a:lvl9pPr marL="3886200" indent="-228600" defTabSz="449263" eaLnBrk="0" fontAlgn="base" hangingPunct="0">
              <a:spcBef>
                <a:spcPct val="30000"/>
              </a:spcBef>
              <a:spcAft>
                <a:spcPct val="0"/>
              </a:spcAft>
              <a:buClr>
                <a:srgbClr val="000000"/>
              </a:buClr>
              <a:buSzPct val="100000"/>
              <a:buFont typeface="Times New Roman" pitchFamily="18" charset="0"/>
              <a:defRPr sz="1200">
                <a:solidFill>
                  <a:srgbClr val="000000"/>
                </a:solidFill>
                <a:latin typeface="Times New Roman" pitchFamily="18" charset="0"/>
              </a:defRPr>
            </a:lvl9pPr>
          </a:lstStyle>
          <a:p>
            <a:pPr>
              <a:spcBef>
                <a:spcPct val="0"/>
              </a:spcBef>
              <a:buClrTx/>
              <a:buSzTx/>
              <a:buFontTx/>
              <a:buNone/>
            </a:pPr>
            <a:fld id="{0EA23C43-2CA1-439C-A937-E3818A54A779}" type="slidenum">
              <a:rPr lang="lv-LV" altLang="lv-LV" sz="2400">
                <a:solidFill>
                  <a:schemeClr val="tx1"/>
                </a:solidFill>
                <a:latin typeface="Calibri" pitchFamily="34" charset="0"/>
              </a:rPr>
              <a:pPr>
                <a:spcBef>
                  <a:spcPct val="0"/>
                </a:spcBef>
                <a:buClrTx/>
                <a:buSzTx/>
                <a:buFontTx/>
                <a:buNone/>
              </a:pPr>
              <a:t>6</a:t>
            </a:fld>
            <a:endParaRPr lang="lv-LV" altLang="lv-LV" sz="2400">
              <a:solidFill>
                <a:schemeClr val="tx1"/>
              </a:solidFill>
              <a:latin typeface="Calibri"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p:sp>
      <p:sp>
        <p:nvSpPr>
          <p:cNvPr id="38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lv-LV" altLang="lv-LV"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p:sp>
      <p:sp>
        <p:nvSpPr>
          <p:cNvPr id="409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lv-LV" altLang="lv-LV" smtClean="0"/>
              <a:t>Kopumā nelaimes gadījumos darbā cietušie, kas ir vecāki par 50 gadiem, veido 33 – 36%.</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p:sp>
      <p:sp>
        <p:nvSpPr>
          <p:cNvPr id="419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lv-LV" altLang="lv-LV"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p:sp>
      <p:sp>
        <p:nvSpPr>
          <p:cNvPr id="430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lv-LV" altLang="lv-LV" dirty="0" smtClean="0"/>
              <a:t>Kopumā visās nedēļas dienās ir līdzīgs cietušo skaits. Taču neviens nav cietis sestdien un svētdien.</a:t>
            </a:r>
          </a:p>
          <a:p>
            <a:r>
              <a:rPr lang="lv-LV" altLang="lv-LV" dirty="0" smtClean="0"/>
              <a:t>Vecums - </a:t>
            </a:r>
          </a:p>
          <a:p>
            <a:r>
              <a:rPr lang="lv-LV" altLang="lv-LV" dirty="0" smtClean="0"/>
              <a:t>Jaunākais – 19</a:t>
            </a:r>
          </a:p>
          <a:p>
            <a:r>
              <a:rPr lang="lv-LV" altLang="lv-LV" dirty="0" smtClean="0"/>
              <a:t>Vecākais – 65</a:t>
            </a:r>
          </a:p>
          <a:p>
            <a:endParaRPr lang="lv-LV" altLang="lv-LV" dirty="0" smtClean="0"/>
          </a:p>
          <a:p>
            <a:r>
              <a:rPr lang="lv-LV" altLang="lv-LV" dirty="0" smtClean="0"/>
              <a:t>Alkohols – 2 no 18</a:t>
            </a:r>
          </a:p>
          <a:p>
            <a:r>
              <a:rPr lang="lv-LV" altLang="lv-LV" dirty="0" smtClean="0"/>
              <a:t>Maksimums – 1,87 promiles</a:t>
            </a:r>
          </a:p>
          <a:p>
            <a:endParaRPr lang="lv-LV" altLang="lv-LV" dirty="0"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w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Rectangle 10"/>
          <p:cNvSpPr>
            <a:spLocks noChangeArrowheads="1"/>
          </p:cNvSpPr>
          <p:nvPr userDrawn="1"/>
        </p:nvSpPr>
        <p:spPr bwMode="auto">
          <a:xfrm>
            <a:off x="0" y="0"/>
            <a:ext cx="9144000" cy="6858000"/>
          </a:xfrm>
          <a:prstGeom prst="rect">
            <a:avLst/>
          </a:prstGeom>
          <a:noFill/>
          <a:ln>
            <a:noFill/>
          </a:ln>
          <a:extLst/>
        </p:spPr>
        <p:txBody>
          <a:bodyPr/>
          <a:lstStyle/>
          <a:p>
            <a:pPr eaLnBrk="0" hangingPunct="0"/>
            <a:endParaRPr lang="lv-LV"/>
          </a:p>
        </p:txBody>
      </p:sp>
      <p:sp>
        <p:nvSpPr>
          <p:cNvPr id="4" name="Title 1"/>
          <p:cNvSpPr>
            <a:spLocks noGrp="1"/>
          </p:cNvSpPr>
          <p:nvPr>
            <p:ph type="ctrTitle"/>
          </p:nvPr>
        </p:nvSpPr>
        <p:spPr>
          <a:xfrm>
            <a:off x="1403648" y="2564904"/>
            <a:ext cx="7100910" cy="2143141"/>
          </a:xfrm>
        </p:spPr>
        <p:txBody>
          <a:bodyPr anchor="b">
            <a:normAutofit/>
          </a:bodyPr>
          <a:lstStyle>
            <a:lvl1pPr algn="l">
              <a:lnSpc>
                <a:spcPct val="110000"/>
              </a:lnSpc>
              <a:spcBef>
                <a:spcPts val="600"/>
              </a:spcBef>
              <a:spcAft>
                <a:spcPts val="600"/>
              </a:spcAft>
              <a:defRPr sz="3400">
                <a:solidFill>
                  <a:schemeClr val="bg1"/>
                </a:solidFill>
              </a:defRPr>
            </a:lvl1pPr>
          </a:lstStyle>
          <a:p>
            <a:r>
              <a:rPr lang="en-US" dirty="0" smtClean="0"/>
              <a:t>Click to edit Master title style</a:t>
            </a:r>
            <a:endParaRPr lang="lv-LV" dirty="0"/>
          </a:p>
        </p:txBody>
      </p:sp>
      <p:grpSp>
        <p:nvGrpSpPr>
          <p:cNvPr id="6" name="Group 11"/>
          <p:cNvGrpSpPr>
            <a:grpSpLocks/>
          </p:cNvGrpSpPr>
          <p:nvPr userDrawn="1"/>
        </p:nvGrpSpPr>
        <p:grpSpPr bwMode="auto">
          <a:xfrm>
            <a:off x="0" y="6226175"/>
            <a:ext cx="9144000" cy="631825"/>
            <a:chOff x="-32" y="5214950"/>
            <a:chExt cx="9144064" cy="631767"/>
          </a:xfrm>
        </p:grpSpPr>
        <p:pic>
          <p:nvPicPr>
            <p:cNvPr id="7" name="Picture 9" descr="Picture1.jpg"/>
            <p:cNvPicPr>
              <a:picLocks noChangeAspect="1"/>
            </p:cNvPicPr>
            <p:nvPr userDrawn="1"/>
          </p:nvPicPr>
          <p:blipFill>
            <a:blip r:embed="rId2" cstate="print">
              <a:extLst>
                <a:ext uri="{28A0092B-C50C-407E-A947-70E740481C1C}">
                  <a14:useLocalDpi xmlns:a14="http://schemas.microsoft.com/office/drawing/2010/main" val="0"/>
                </a:ext>
              </a:extLst>
            </a:blip>
            <a:srcRect l="7999" r="15440"/>
            <a:stretch>
              <a:fillRect/>
            </a:stretch>
          </p:blipFill>
          <p:spPr bwMode="auto">
            <a:xfrm>
              <a:off x="-32" y="5214950"/>
              <a:ext cx="7000924" cy="631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0" descr="Picture1.jpg"/>
            <p:cNvPicPr>
              <a:picLocks noChangeAspect="1"/>
            </p:cNvPicPr>
            <p:nvPr userDrawn="1"/>
          </p:nvPicPr>
          <p:blipFill>
            <a:blip r:embed="rId3" cstate="print">
              <a:extLst>
                <a:ext uri="{28A0092B-C50C-407E-A947-70E740481C1C}">
                  <a14:useLocalDpi xmlns:a14="http://schemas.microsoft.com/office/drawing/2010/main" val="0"/>
                </a:ext>
              </a:extLst>
            </a:blip>
            <a:srcRect l="75781"/>
            <a:stretch>
              <a:fillRect/>
            </a:stretch>
          </p:blipFill>
          <p:spPr bwMode="auto">
            <a:xfrm>
              <a:off x="6929454" y="5214950"/>
              <a:ext cx="2214578" cy="631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9" name="Picture 8"/>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5340200" y="6289674"/>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userDrawn="1"/>
        </p:nvSpPr>
        <p:spPr>
          <a:xfrm>
            <a:off x="5845025" y="6221375"/>
            <a:ext cx="3154959" cy="830997"/>
          </a:xfrm>
          <a:prstGeom prst="rect">
            <a:avLst/>
          </a:prstGeom>
          <a:noFill/>
        </p:spPr>
        <p:txBody>
          <a:bodyPr wrap="square" rtlCol="0">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lv-LV" dirty="0" smtClean="0">
                <a:solidFill>
                  <a:schemeClr val="bg1"/>
                </a:solidFill>
              </a:rPr>
              <a:t>Insstitute of Occupational Safety and Environmental Health</a:t>
            </a:r>
            <a:endParaRPr lang="en-US" dirty="0" smtClean="0">
              <a:solidFill>
                <a:schemeClr val="bg1"/>
              </a:solidFill>
            </a:endParaRPr>
          </a:p>
          <a:p>
            <a:endParaRPr lang="lv-LV" dirty="0"/>
          </a:p>
        </p:txBody>
      </p:sp>
    </p:spTree>
    <p:extLst>
      <p:ext uri="{BB962C8B-B14F-4D97-AF65-F5344CB8AC3E}">
        <p14:creationId xmlns:p14="http://schemas.microsoft.com/office/powerpoint/2010/main" val="13431495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412776"/>
            <a:ext cx="7786743" cy="4714875"/>
          </a:xfrm>
        </p:spPr>
        <p:txBody>
          <a:bodyPr anchor="t" anchorCtr="0"/>
          <a:lstStyle>
            <a:lvl1pPr>
              <a:spcBef>
                <a:spcPts val="0"/>
              </a:spcBef>
              <a:spcAft>
                <a:spcPts val="0"/>
              </a:spcAft>
              <a:defRPr sz="3200"/>
            </a:lvl1pPr>
            <a:lvl2pPr>
              <a:spcBef>
                <a:spcPts val="0"/>
              </a:spcBef>
              <a:spcAft>
                <a:spcPts val="0"/>
              </a:spcAft>
              <a:defRPr sz="2800"/>
            </a:lvl2pPr>
            <a:lvl3pPr>
              <a:spcBef>
                <a:spcPts val="0"/>
              </a:spcBef>
              <a:spcAft>
                <a:spcPts val="0"/>
              </a:spcAft>
              <a:defRPr sz="2400"/>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2" name="Title 1"/>
          <p:cNvSpPr>
            <a:spLocks noGrp="1"/>
          </p:cNvSpPr>
          <p:nvPr>
            <p:ph type="title"/>
          </p:nvPr>
        </p:nvSpPr>
        <p:spPr>
          <a:xfrm>
            <a:off x="539552" y="188640"/>
            <a:ext cx="7786688" cy="1071562"/>
          </a:xfrm>
        </p:spPr>
        <p:txBody>
          <a:bodyPr/>
          <a:lstStyle>
            <a:lvl1pPr>
              <a:defRPr sz="3200" b="1"/>
            </a:lvl1pPr>
          </a:lstStyle>
          <a:p>
            <a:r>
              <a:rPr lang="en-US" dirty="0" smtClean="0"/>
              <a:t>Click to edit Master title style</a:t>
            </a:r>
            <a:endParaRPr lang="lv-LV" dirty="0"/>
          </a:p>
        </p:txBody>
      </p:sp>
    </p:spTree>
    <p:extLst>
      <p:ext uri="{BB962C8B-B14F-4D97-AF65-F5344CB8AC3E}">
        <p14:creationId xmlns:p14="http://schemas.microsoft.com/office/powerpoint/2010/main" val="36078737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lv-LV" dirty="0"/>
          </a:p>
        </p:txBody>
      </p:sp>
    </p:spTree>
    <p:extLst>
      <p:ext uri="{BB962C8B-B14F-4D97-AF65-F5344CB8AC3E}">
        <p14:creationId xmlns:p14="http://schemas.microsoft.com/office/powerpoint/2010/main" val="31986360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02368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9750" y="188913"/>
            <a:ext cx="8035925" cy="892175"/>
          </a:xfrm>
        </p:spPr>
        <p:txBody>
          <a:bodyPr/>
          <a:lstStyle/>
          <a:p>
            <a:r>
              <a:rPr lang="en-US" smtClean="0"/>
              <a:t>Click to edit Master title style</a:t>
            </a:r>
            <a:endParaRPr lang="lv-LV"/>
          </a:p>
        </p:txBody>
      </p:sp>
      <p:sp>
        <p:nvSpPr>
          <p:cNvPr id="3" name="Text Placeholder 2"/>
          <p:cNvSpPr>
            <a:spLocks noGrp="1"/>
          </p:cNvSpPr>
          <p:nvPr>
            <p:ph type="body" sz="half" idx="1"/>
          </p:nvPr>
        </p:nvSpPr>
        <p:spPr>
          <a:xfrm>
            <a:off x="539750" y="1341438"/>
            <a:ext cx="3937000" cy="46783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Content Placeholder 3"/>
          <p:cNvSpPr>
            <a:spLocks noGrp="1"/>
          </p:cNvSpPr>
          <p:nvPr>
            <p:ph sz="half" idx="2"/>
          </p:nvPr>
        </p:nvSpPr>
        <p:spPr>
          <a:xfrm>
            <a:off x="4629150" y="1341438"/>
            <a:ext cx="3938588" cy="46783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Tree>
    <p:extLst>
      <p:ext uri="{BB962C8B-B14F-4D97-AF65-F5344CB8AC3E}">
        <p14:creationId xmlns:p14="http://schemas.microsoft.com/office/powerpoint/2010/main" val="7838353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dt" idx="10"/>
          </p:nvPr>
        </p:nvSpPr>
        <p:spPr>
          <a:xfrm>
            <a:off x="685800" y="6248400"/>
            <a:ext cx="1903413" cy="455613"/>
          </a:xfrm>
          <a:prstGeom prst="rect">
            <a:avLst/>
          </a:prstGeom>
          <a:ln/>
        </p:spPr>
        <p:txBody>
          <a:bodyPr/>
          <a:lstStyle>
            <a:lvl1pPr>
              <a:defRPr/>
            </a:lvl1pPr>
          </a:lstStyle>
          <a:p>
            <a:pPr>
              <a:defRPr/>
            </a:pPr>
            <a:endParaRPr lang="en-GB"/>
          </a:p>
        </p:txBody>
      </p:sp>
      <p:sp>
        <p:nvSpPr>
          <p:cNvPr id="6" name="Rectangle 4"/>
          <p:cNvSpPr>
            <a:spLocks noGrp="1" noChangeArrowheads="1"/>
          </p:cNvSpPr>
          <p:nvPr>
            <p:ph type="ftr" idx="11"/>
          </p:nvPr>
        </p:nvSpPr>
        <p:spPr>
          <a:xfrm>
            <a:off x="3124200" y="6248400"/>
            <a:ext cx="2894013" cy="455613"/>
          </a:xfrm>
          <a:prstGeom prst="rect">
            <a:avLst/>
          </a:prstGeom>
          <a:ln/>
        </p:spPr>
        <p:txBody>
          <a:bodyPr/>
          <a:lstStyle>
            <a:lvl1pPr>
              <a:defRPr/>
            </a:lvl1pPr>
          </a:lstStyle>
          <a:p>
            <a:pPr>
              <a:defRPr/>
            </a:pPr>
            <a:endParaRPr lang="en-GB"/>
          </a:p>
        </p:txBody>
      </p:sp>
      <p:sp>
        <p:nvSpPr>
          <p:cNvPr id="7" name="Rectangle 5"/>
          <p:cNvSpPr>
            <a:spLocks noGrp="1" noChangeArrowheads="1"/>
          </p:cNvSpPr>
          <p:nvPr>
            <p:ph type="sldNum" idx="12"/>
          </p:nvPr>
        </p:nvSpPr>
        <p:spPr>
          <a:xfrm>
            <a:off x="6553200" y="6248400"/>
            <a:ext cx="1903413" cy="455613"/>
          </a:xfrm>
          <a:prstGeom prst="rect">
            <a:avLst/>
          </a:prstGeom>
          <a:ln/>
        </p:spPr>
        <p:txBody>
          <a:bodyPr/>
          <a:lstStyle>
            <a:lvl1pPr>
              <a:defRPr/>
            </a:lvl1pPr>
          </a:lstStyle>
          <a:p>
            <a:pPr>
              <a:defRPr/>
            </a:pPr>
            <a:fld id="{0ECDC3DF-FD2F-4EFE-9992-00FDECE9F16F}" type="slidenum">
              <a:rPr lang="en-GB" altLang="lv-LV"/>
              <a:pPr>
                <a:defRPr/>
              </a:pPr>
              <a:t>‹#›</a:t>
            </a:fld>
            <a:endParaRPr lang="en-GB" altLang="lv-LV"/>
          </a:p>
        </p:txBody>
      </p:sp>
    </p:spTree>
    <p:extLst>
      <p:ext uri="{BB962C8B-B14F-4D97-AF65-F5344CB8AC3E}">
        <p14:creationId xmlns:p14="http://schemas.microsoft.com/office/powerpoint/2010/main" val="4100557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dt" idx="10"/>
          </p:nvPr>
        </p:nvSpPr>
        <p:spPr>
          <a:xfrm>
            <a:off x="685800" y="6248400"/>
            <a:ext cx="1903413" cy="455613"/>
          </a:xfrm>
          <a:prstGeom prst="rect">
            <a:avLst/>
          </a:prstGeom>
          <a:ln/>
        </p:spPr>
        <p:txBody>
          <a:bodyPr/>
          <a:lstStyle>
            <a:lvl1pPr>
              <a:defRPr/>
            </a:lvl1pPr>
          </a:lstStyle>
          <a:p>
            <a:pPr>
              <a:defRPr/>
            </a:pPr>
            <a:endParaRPr lang="en-GB"/>
          </a:p>
        </p:txBody>
      </p:sp>
      <p:sp>
        <p:nvSpPr>
          <p:cNvPr id="8" name="Rectangle 4"/>
          <p:cNvSpPr>
            <a:spLocks noGrp="1" noChangeArrowheads="1"/>
          </p:cNvSpPr>
          <p:nvPr>
            <p:ph type="ftr" idx="11"/>
          </p:nvPr>
        </p:nvSpPr>
        <p:spPr>
          <a:xfrm>
            <a:off x="3124200" y="6248400"/>
            <a:ext cx="2894013" cy="455613"/>
          </a:xfrm>
          <a:prstGeom prst="rect">
            <a:avLst/>
          </a:prstGeom>
          <a:ln/>
        </p:spPr>
        <p:txBody>
          <a:bodyPr/>
          <a:lstStyle>
            <a:lvl1pPr>
              <a:defRPr/>
            </a:lvl1pPr>
          </a:lstStyle>
          <a:p>
            <a:pPr>
              <a:defRPr/>
            </a:pPr>
            <a:endParaRPr lang="en-GB"/>
          </a:p>
        </p:txBody>
      </p:sp>
      <p:sp>
        <p:nvSpPr>
          <p:cNvPr id="9" name="Rectangle 5"/>
          <p:cNvSpPr>
            <a:spLocks noGrp="1" noChangeArrowheads="1"/>
          </p:cNvSpPr>
          <p:nvPr>
            <p:ph type="sldNum" idx="12"/>
          </p:nvPr>
        </p:nvSpPr>
        <p:spPr>
          <a:xfrm>
            <a:off x="6553200" y="6248400"/>
            <a:ext cx="1903413" cy="455613"/>
          </a:xfrm>
          <a:prstGeom prst="rect">
            <a:avLst/>
          </a:prstGeom>
          <a:ln/>
        </p:spPr>
        <p:txBody>
          <a:bodyPr/>
          <a:lstStyle>
            <a:lvl1pPr>
              <a:defRPr/>
            </a:lvl1pPr>
          </a:lstStyle>
          <a:p>
            <a:pPr>
              <a:defRPr/>
            </a:pPr>
            <a:fld id="{762ABCC2-AEBC-4A72-AFE0-0E1336495403}" type="slidenum">
              <a:rPr lang="en-GB" altLang="lv-LV"/>
              <a:pPr>
                <a:defRPr/>
              </a:pPr>
              <a:t>‹#›</a:t>
            </a:fld>
            <a:endParaRPr lang="en-GB" altLang="lv-LV"/>
          </a:p>
        </p:txBody>
      </p:sp>
    </p:spTree>
    <p:extLst>
      <p:ext uri="{BB962C8B-B14F-4D97-AF65-F5344CB8AC3E}">
        <p14:creationId xmlns:p14="http://schemas.microsoft.com/office/powerpoint/2010/main" val="35544773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0813" cy="1141413"/>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85800" y="1981200"/>
            <a:ext cx="7770813" cy="4113213"/>
          </a:xfrm>
        </p:spPr>
        <p:txBody>
          <a:bodyPr/>
          <a:lstStyle/>
          <a:p>
            <a:pPr lvl="0"/>
            <a:endParaRPr lang="en-US" noProof="0" smtClean="0"/>
          </a:p>
        </p:txBody>
      </p:sp>
      <p:sp>
        <p:nvSpPr>
          <p:cNvPr id="4" name="Date Placeholder 3"/>
          <p:cNvSpPr>
            <a:spLocks noGrp="1" noChangeArrowheads="1"/>
          </p:cNvSpPr>
          <p:nvPr>
            <p:ph type="dt" idx="10"/>
          </p:nvPr>
        </p:nvSpPr>
        <p:spPr>
          <a:xfrm>
            <a:off x="685800" y="6248400"/>
            <a:ext cx="1903413" cy="455613"/>
          </a:xfrm>
          <a:prstGeom prst="rect">
            <a:avLst/>
          </a:prstGeom>
          <a:ln/>
        </p:spPr>
        <p:txBody>
          <a:bodyPr/>
          <a:lstStyle>
            <a:lvl1pPr>
              <a:defRPr/>
            </a:lvl1pPr>
          </a:lstStyle>
          <a:p>
            <a:pPr>
              <a:defRPr/>
            </a:pPr>
            <a:endParaRPr lang="en-GB"/>
          </a:p>
        </p:txBody>
      </p:sp>
      <p:sp>
        <p:nvSpPr>
          <p:cNvPr id="5" name="Footer Placeholder 4"/>
          <p:cNvSpPr>
            <a:spLocks noGrp="1" noChangeArrowheads="1"/>
          </p:cNvSpPr>
          <p:nvPr>
            <p:ph type="ftr" idx="11"/>
          </p:nvPr>
        </p:nvSpPr>
        <p:spPr>
          <a:xfrm>
            <a:off x="3124200" y="6248400"/>
            <a:ext cx="2894013" cy="455613"/>
          </a:xfrm>
          <a:prstGeom prst="rect">
            <a:avLst/>
          </a:prstGeom>
          <a:ln/>
        </p:spPr>
        <p:txBody>
          <a:bodyPr/>
          <a:lstStyle>
            <a:lvl1pPr>
              <a:defRPr/>
            </a:lvl1pPr>
          </a:lstStyle>
          <a:p>
            <a:pPr>
              <a:defRPr/>
            </a:pPr>
            <a:endParaRPr lang="en-GB"/>
          </a:p>
        </p:txBody>
      </p:sp>
      <p:sp>
        <p:nvSpPr>
          <p:cNvPr id="6" name="Slide Number Placeholder 5"/>
          <p:cNvSpPr>
            <a:spLocks noGrp="1" noChangeArrowheads="1"/>
          </p:cNvSpPr>
          <p:nvPr>
            <p:ph type="sldNum" idx="12"/>
          </p:nvPr>
        </p:nvSpPr>
        <p:spPr>
          <a:xfrm>
            <a:off x="6553200" y="6248400"/>
            <a:ext cx="1903413" cy="455613"/>
          </a:xfrm>
          <a:prstGeom prst="rect">
            <a:avLst/>
          </a:prstGeom>
          <a:ln/>
        </p:spPr>
        <p:txBody>
          <a:bodyPr/>
          <a:lstStyle>
            <a:lvl1pPr>
              <a:defRPr/>
            </a:lvl1pPr>
          </a:lstStyle>
          <a:p>
            <a:pPr>
              <a:defRPr/>
            </a:pPr>
            <a:fld id="{9FDE7B1C-F756-4D5C-9EF1-64DB4A7B1361}" type="slidenum">
              <a:rPr lang="en-GB" altLang="lv-LV"/>
              <a:pPr>
                <a:defRPr/>
              </a:pPr>
              <a:t>‹#›</a:t>
            </a:fld>
            <a:endParaRPr lang="en-GB" altLang="lv-LV"/>
          </a:p>
        </p:txBody>
      </p:sp>
    </p:spTree>
    <p:extLst>
      <p:ext uri="{BB962C8B-B14F-4D97-AF65-F5344CB8AC3E}">
        <p14:creationId xmlns:p14="http://schemas.microsoft.com/office/powerpoint/2010/main" val="1917607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4.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jpeg"/><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0" cstate="print"/>
          <a:srcRect/>
          <a:stretch>
            <a:fillRect/>
          </a:stretch>
        </a:blipFill>
        <a:effectLst/>
      </p:bgPr>
    </p:bg>
    <p:spTree>
      <p:nvGrpSpPr>
        <p:cNvPr id="1" name=""/>
        <p:cNvGrpSpPr/>
        <p:nvPr/>
      </p:nvGrpSpPr>
      <p:grpSpPr>
        <a:xfrm>
          <a:off x="0" y="0"/>
          <a:ext cx="0" cy="0"/>
          <a:chOff x="0" y="0"/>
          <a:chExt cx="0" cy="0"/>
        </a:xfrm>
      </p:grpSpPr>
      <p:grpSp>
        <p:nvGrpSpPr>
          <p:cNvPr id="1026" name="Group 7"/>
          <p:cNvGrpSpPr>
            <a:grpSpLocks/>
          </p:cNvGrpSpPr>
          <p:nvPr userDrawn="1"/>
        </p:nvGrpSpPr>
        <p:grpSpPr bwMode="auto">
          <a:xfrm>
            <a:off x="0" y="6226175"/>
            <a:ext cx="9144000" cy="631825"/>
            <a:chOff x="0" y="5297563"/>
            <a:chExt cx="9144032" cy="631767"/>
          </a:xfrm>
        </p:grpSpPr>
        <p:pic>
          <p:nvPicPr>
            <p:cNvPr id="1033" name="Picture 5" descr="Picture1.jpg"/>
            <p:cNvPicPr>
              <a:picLocks noChangeAspect="1"/>
            </p:cNvPicPr>
            <p:nvPr userDrawn="1"/>
          </p:nvPicPr>
          <p:blipFill>
            <a:blip r:embed="rId11" cstate="print">
              <a:extLst>
                <a:ext uri="{28A0092B-C50C-407E-A947-70E740481C1C}">
                  <a14:useLocalDpi xmlns:a14="http://schemas.microsoft.com/office/drawing/2010/main" val="0"/>
                </a:ext>
              </a:extLst>
            </a:blip>
            <a:srcRect l="5653"/>
            <a:stretch>
              <a:fillRect/>
            </a:stretch>
          </p:blipFill>
          <p:spPr bwMode="auto">
            <a:xfrm>
              <a:off x="0" y="5297563"/>
              <a:ext cx="8627058" cy="631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6" descr="Picture1.jpg"/>
            <p:cNvPicPr>
              <a:picLocks noChangeAspect="1"/>
            </p:cNvPicPr>
            <p:nvPr userDrawn="1"/>
          </p:nvPicPr>
          <p:blipFill>
            <a:blip r:embed="rId12" cstate="print">
              <a:extLst>
                <a:ext uri="{28A0092B-C50C-407E-A947-70E740481C1C}">
                  <a14:useLocalDpi xmlns:a14="http://schemas.microsoft.com/office/drawing/2010/main" val="0"/>
                </a:ext>
              </a:extLst>
            </a:blip>
            <a:srcRect l="68935"/>
            <a:stretch>
              <a:fillRect/>
            </a:stretch>
          </p:blipFill>
          <p:spPr bwMode="auto">
            <a:xfrm>
              <a:off x="6303452" y="5297563"/>
              <a:ext cx="2840580" cy="631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27" name="Rectangle 2"/>
          <p:cNvSpPr>
            <a:spLocks noGrp="1" noChangeArrowheads="1"/>
          </p:cNvSpPr>
          <p:nvPr>
            <p:ph type="title"/>
          </p:nvPr>
        </p:nvSpPr>
        <p:spPr bwMode="auto">
          <a:xfrm>
            <a:off x="610507" y="214313"/>
            <a:ext cx="7786688" cy="1071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8" name="Rectangle 3"/>
          <p:cNvSpPr>
            <a:spLocks noGrp="1" noChangeArrowheads="1"/>
          </p:cNvSpPr>
          <p:nvPr>
            <p:ph type="body" idx="1"/>
          </p:nvPr>
        </p:nvSpPr>
        <p:spPr bwMode="auto">
          <a:xfrm>
            <a:off x="672582" y="1511300"/>
            <a:ext cx="7786688" cy="471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1029" name="Text Box 13"/>
          <p:cNvSpPr txBox="1">
            <a:spLocks noChangeArrowheads="1"/>
          </p:cNvSpPr>
          <p:nvPr userDrawn="1"/>
        </p:nvSpPr>
        <p:spPr bwMode="auto">
          <a:xfrm>
            <a:off x="8148638" y="6397625"/>
            <a:ext cx="709612"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eaLnBrk="0" hangingPunct="0">
              <a:defRPr sz="2400" baseline="-25000">
                <a:solidFill>
                  <a:schemeClr val="tx1"/>
                </a:solidFill>
                <a:latin typeface="Arial" pitchFamily="34" charset="0"/>
                <a:ea typeface="ヒラギノ角ゴ Pro W3"/>
                <a:cs typeface="ヒラギノ角ゴ Pro W3"/>
              </a:defRPr>
            </a:lvl1pPr>
            <a:lvl2pPr marL="742950" indent="-285750" eaLnBrk="0" hangingPunct="0">
              <a:defRPr sz="2400" baseline="-25000">
                <a:solidFill>
                  <a:schemeClr val="tx1"/>
                </a:solidFill>
                <a:latin typeface="Arial" pitchFamily="34" charset="0"/>
                <a:ea typeface="ヒラギノ角ゴ Pro W3"/>
                <a:cs typeface="ヒラギノ角ゴ Pro W3"/>
              </a:defRPr>
            </a:lvl2pPr>
            <a:lvl3pPr marL="1143000" indent="-228600" eaLnBrk="0" hangingPunct="0">
              <a:defRPr sz="2400" baseline="-25000">
                <a:solidFill>
                  <a:schemeClr val="tx1"/>
                </a:solidFill>
                <a:latin typeface="Arial" pitchFamily="34" charset="0"/>
                <a:ea typeface="ヒラギノ角ゴ Pro W3"/>
                <a:cs typeface="ヒラギノ角ゴ Pro W3"/>
              </a:defRPr>
            </a:lvl3pPr>
            <a:lvl4pPr marL="1600200" indent="-228600" eaLnBrk="0" hangingPunct="0">
              <a:defRPr sz="2400" baseline="-25000">
                <a:solidFill>
                  <a:schemeClr val="tx1"/>
                </a:solidFill>
                <a:latin typeface="Arial" pitchFamily="34" charset="0"/>
                <a:ea typeface="ヒラギノ角ゴ Pro W3"/>
                <a:cs typeface="ヒラギノ角ゴ Pro W3"/>
              </a:defRPr>
            </a:lvl4pPr>
            <a:lvl5pPr marL="2057400" indent="-228600" eaLnBrk="0" hangingPunct="0">
              <a:defRPr sz="2400" baseline="-25000">
                <a:solidFill>
                  <a:schemeClr val="tx1"/>
                </a:solidFill>
                <a:latin typeface="Arial" pitchFamily="34" charset="0"/>
                <a:ea typeface="ヒラギノ角ゴ Pro W3"/>
                <a:cs typeface="ヒラギノ角ゴ Pro W3"/>
              </a:defRPr>
            </a:lvl5pPr>
            <a:lvl6pPr marL="2514600" indent="-228600" eaLnBrk="0" fontAlgn="base" hangingPunct="0">
              <a:spcBef>
                <a:spcPct val="0"/>
              </a:spcBef>
              <a:spcAft>
                <a:spcPct val="0"/>
              </a:spcAft>
              <a:defRPr sz="2400" baseline="-25000">
                <a:solidFill>
                  <a:schemeClr val="tx1"/>
                </a:solidFill>
                <a:latin typeface="Arial" pitchFamily="34" charset="0"/>
                <a:ea typeface="ヒラギノ角ゴ Pro W3"/>
                <a:cs typeface="ヒラギノ角ゴ Pro W3"/>
              </a:defRPr>
            </a:lvl6pPr>
            <a:lvl7pPr marL="2971800" indent="-228600" eaLnBrk="0" fontAlgn="base" hangingPunct="0">
              <a:spcBef>
                <a:spcPct val="0"/>
              </a:spcBef>
              <a:spcAft>
                <a:spcPct val="0"/>
              </a:spcAft>
              <a:defRPr sz="2400" baseline="-25000">
                <a:solidFill>
                  <a:schemeClr val="tx1"/>
                </a:solidFill>
                <a:latin typeface="Arial" pitchFamily="34" charset="0"/>
                <a:ea typeface="ヒラギノ角ゴ Pro W3"/>
                <a:cs typeface="ヒラギノ角ゴ Pro W3"/>
              </a:defRPr>
            </a:lvl7pPr>
            <a:lvl8pPr marL="3429000" indent="-228600" eaLnBrk="0" fontAlgn="base" hangingPunct="0">
              <a:spcBef>
                <a:spcPct val="0"/>
              </a:spcBef>
              <a:spcAft>
                <a:spcPct val="0"/>
              </a:spcAft>
              <a:defRPr sz="2400" baseline="-25000">
                <a:solidFill>
                  <a:schemeClr val="tx1"/>
                </a:solidFill>
                <a:latin typeface="Arial" pitchFamily="34" charset="0"/>
                <a:ea typeface="ヒラギノ角ゴ Pro W3"/>
                <a:cs typeface="ヒラギノ角ゴ Pro W3"/>
              </a:defRPr>
            </a:lvl8pPr>
            <a:lvl9pPr marL="3886200" indent="-228600" eaLnBrk="0" fontAlgn="base" hangingPunct="0">
              <a:spcBef>
                <a:spcPct val="0"/>
              </a:spcBef>
              <a:spcAft>
                <a:spcPct val="0"/>
              </a:spcAft>
              <a:defRPr sz="2400" baseline="-25000">
                <a:solidFill>
                  <a:schemeClr val="tx1"/>
                </a:solidFill>
                <a:latin typeface="Arial" pitchFamily="34" charset="0"/>
                <a:ea typeface="ヒラギノ角ゴ Pro W3"/>
                <a:cs typeface="ヒラギノ角ゴ Pro W3"/>
              </a:defRPr>
            </a:lvl9pPr>
          </a:lstStyle>
          <a:p>
            <a:pPr algn="r" eaLnBrk="1" hangingPunct="1">
              <a:spcBef>
                <a:spcPct val="50000"/>
              </a:spcBef>
            </a:pPr>
            <a:fld id="{468EA783-4E68-41DA-BD26-F3A11AFFF9C3}" type="slidenum">
              <a:rPr lang="en-US" sz="1500">
                <a:solidFill>
                  <a:srgbClr val="F2F2F2"/>
                </a:solidFill>
                <a:ea typeface="MS PGothic" pitchFamily="34" charset="-128"/>
              </a:rPr>
              <a:pPr algn="r" eaLnBrk="1" hangingPunct="1">
                <a:spcBef>
                  <a:spcPct val="50000"/>
                </a:spcBef>
              </a:pPr>
              <a:t>‹#›</a:t>
            </a:fld>
            <a:endParaRPr lang="en-US" sz="1500">
              <a:solidFill>
                <a:srgbClr val="F2F2F2"/>
              </a:solidFill>
              <a:ea typeface="MS PGothic" pitchFamily="34" charset="-128"/>
            </a:endParaRPr>
          </a:p>
        </p:txBody>
      </p:sp>
      <p:grpSp>
        <p:nvGrpSpPr>
          <p:cNvPr id="1030" name="Group 11"/>
          <p:cNvGrpSpPr>
            <a:grpSpLocks/>
          </p:cNvGrpSpPr>
          <p:nvPr userDrawn="1"/>
        </p:nvGrpSpPr>
        <p:grpSpPr bwMode="auto">
          <a:xfrm>
            <a:off x="0" y="6226175"/>
            <a:ext cx="9144000" cy="631825"/>
            <a:chOff x="-32" y="5214950"/>
            <a:chExt cx="9144064" cy="631767"/>
          </a:xfrm>
        </p:grpSpPr>
        <p:pic>
          <p:nvPicPr>
            <p:cNvPr id="1031" name="Picture 9" descr="Picture1.jpg"/>
            <p:cNvPicPr>
              <a:picLocks noChangeAspect="1"/>
            </p:cNvPicPr>
            <p:nvPr userDrawn="1"/>
          </p:nvPicPr>
          <p:blipFill>
            <a:blip r:embed="rId11" cstate="print">
              <a:extLst>
                <a:ext uri="{28A0092B-C50C-407E-A947-70E740481C1C}">
                  <a14:useLocalDpi xmlns:a14="http://schemas.microsoft.com/office/drawing/2010/main" val="0"/>
                </a:ext>
              </a:extLst>
            </a:blip>
            <a:srcRect l="7999" r="15440"/>
            <a:stretch>
              <a:fillRect/>
            </a:stretch>
          </p:blipFill>
          <p:spPr bwMode="auto">
            <a:xfrm>
              <a:off x="-32" y="5214950"/>
              <a:ext cx="7000924" cy="631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2" name="Picture 10" descr="Picture1.jpg"/>
            <p:cNvPicPr>
              <a:picLocks noChangeAspect="1"/>
            </p:cNvPicPr>
            <p:nvPr userDrawn="1"/>
          </p:nvPicPr>
          <p:blipFill>
            <a:blip r:embed="rId12" cstate="print">
              <a:extLst>
                <a:ext uri="{28A0092B-C50C-407E-A947-70E740481C1C}">
                  <a14:useLocalDpi xmlns:a14="http://schemas.microsoft.com/office/drawing/2010/main" val="0"/>
                </a:ext>
              </a:extLst>
            </a:blip>
            <a:srcRect l="75781"/>
            <a:stretch>
              <a:fillRect/>
            </a:stretch>
          </p:blipFill>
          <p:spPr bwMode="auto">
            <a:xfrm>
              <a:off x="6929454" y="5214950"/>
              <a:ext cx="2214578" cy="631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1" name="Picture 8"/>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4061101" y="6289674"/>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userDrawn="1"/>
        </p:nvSpPr>
        <p:spPr>
          <a:xfrm>
            <a:off x="4716016" y="6189410"/>
            <a:ext cx="3432622" cy="584775"/>
          </a:xfrm>
          <a:prstGeom prst="rect">
            <a:avLst/>
          </a:prstGeom>
        </p:spPr>
        <p:txBody>
          <a:bodyPr wrap="square">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lv-LV" dirty="0" smtClean="0">
                <a:solidFill>
                  <a:schemeClr val="bg1"/>
                </a:solidFill>
              </a:rPr>
              <a:t>Institute of Occupational Safety and Environmental Health</a:t>
            </a:r>
            <a:endParaRPr lang="en-US" dirty="0" smtClean="0">
              <a:solidFill>
                <a:schemeClr val="bg1"/>
              </a:solidFill>
            </a:endParaRPr>
          </a:p>
        </p:txBody>
      </p:sp>
    </p:spTree>
  </p:cSld>
  <p:clrMap bg1="lt1" tx1="dk1" bg2="lt2" tx2="dk2" accent1="accent1" accent2="accent2" accent3="accent3" accent4="accent4" accent5="accent5" accent6="accent6" hlink="hlink" folHlink="folHlink"/>
  <p:sldLayoutIdLst>
    <p:sldLayoutId id="2147483896" r:id="rId1"/>
    <p:sldLayoutId id="2147483887" r:id="rId2"/>
    <p:sldLayoutId id="2147483893" r:id="rId3"/>
    <p:sldLayoutId id="2147483897" r:id="rId4"/>
    <p:sldLayoutId id="2147483898" r:id="rId5"/>
    <p:sldLayoutId id="2147483899" r:id="rId6"/>
    <p:sldLayoutId id="2147483900" r:id="rId7"/>
    <p:sldLayoutId id="2147483901" r:id="rId8"/>
  </p:sldLayoutIdLst>
  <p:txStyles>
    <p:titleStyle>
      <a:lvl1pPr algn="l" rtl="0" eaLnBrk="0" fontAlgn="base" hangingPunct="0">
        <a:lnSpc>
          <a:spcPct val="90000"/>
        </a:lnSpc>
        <a:spcBef>
          <a:spcPct val="0"/>
        </a:spcBef>
        <a:spcAft>
          <a:spcPct val="0"/>
        </a:spcAft>
        <a:defRPr sz="3200" b="1">
          <a:solidFill>
            <a:srgbClr val="C85A0A"/>
          </a:solidFill>
          <a:latin typeface="+mj-lt"/>
          <a:ea typeface="+mj-ea"/>
          <a:cs typeface="ヒラギノ角ゴ Pro W3"/>
        </a:defRPr>
      </a:lvl1pPr>
      <a:lvl2pPr algn="l" rtl="0" eaLnBrk="0" fontAlgn="base" hangingPunct="0">
        <a:lnSpc>
          <a:spcPct val="90000"/>
        </a:lnSpc>
        <a:spcBef>
          <a:spcPct val="0"/>
        </a:spcBef>
        <a:spcAft>
          <a:spcPct val="0"/>
        </a:spcAft>
        <a:defRPr sz="3300">
          <a:solidFill>
            <a:srgbClr val="C85A0A"/>
          </a:solidFill>
          <a:latin typeface="Arial" charset="0"/>
          <a:ea typeface="ヒラギノ角ゴ Pro W3" pitchFamily="-112" charset="-128"/>
          <a:cs typeface="ヒラギノ角ゴ Pro W3"/>
        </a:defRPr>
      </a:lvl2pPr>
      <a:lvl3pPr algn="l" rtl="0" eaLnBrk="0" fontAlgn="base" hangingPunct="0">
        <a:lnSpc>
          <a:spcPct val="90000"/>
        </a:lnSpc>
        <a:spcBef>
          <a:spcPct val="0"/>
        </a:spcBef>
        <a:spcAft>
          <a:spcPct val="0"/>
        </a:spcAft>
        <a:defRPr sz="3300">
          <a:solidFill>
            <a:srgbClr val="C85A0A"/>
          </a:solidFill>
          <a:latin typeface="Arial" charset="0"/>
          <a:ea typeface="ヒラギノ角ゴ Pro W3" pitchFamily="-112" charset="-128"/>
          <a:cs typeface="ヒラギノ角ゴ Pro W3"/>
        </a:defRPr>
      </a:lvl3pPr>
      <a:lvl4pPr algn="l" rtl="0" eaLnBrk="0" fontAlgn="base" hangingPunct="0">
        <a:lnSpc>
          <a:spcPct val="90000"/>
        </a:lnSpc>
        <a:spcBef>
          <a:spcPct val="0"/>
        </a:spcBef>
        <a:spcAft>
          <a:spcPct val="0"/>
        </a:spcAft>
        <a:defRPr sz="3300">
          <a:solidFill>
            <a:srgbClr val="C85A0A"/>
          </a:solidFill>
          <a:latin typeface="Arial" charset="0"/>
          <a:ea typeface="ヒラギノ角ゴ Pro W3" pitchFamily="-112" charset="-128"/>
          <a:cs typeface="ヒラギノ角ゴ Pro W3"/>
        </a:defRPr>
      </a:lvl4pPr>
      <a:lvl5pPr algn="l" rtl="0" eaLnBrk="0" fontAlgn="base" hangingPunct="0">
        <a:lnSpc>
          <a:spcPct val="90000"/>
        </a:lnSpc>
        <a:spcBef>
          <a:spcPct val="0"/>
        </a:spcBef>
        <a:spcAft>
          <a:spcPct val="0"/>
        </a:spcAft>
        <a:defRPr sz="3300">
          <a:solidFill>
            <a:srgbClr val="C85A0A"/>
          </a:solidFill>
          <a:latin typeface="Arial" charset="0"/>
          <a:ea typeface="ヒラギノ角ゴ Pro W3" pitchFamily="-112" charset="-128"/>
          <a:cs typeface="ヒラギノ角ゴ Pro W3"/>
        </a:defRPr>
      </a:lvl5pPr>
      <a:lvl6pPr marL="457200" algn="ctr" rtl="0" fontAlgn="base">
        <a:spcBef>
          <a:spcPct val="0"/>
        </a:spcBef>
        <a:spcAft>
          <a:spcPct val="0"/>
        </a:spcAft>
        <a:defRPr sz="4400">
          <a:solidFill>
            <a:schemeClr val="tx2"/>
          </a:solidFill>
          <a:latin typeface="Arial" charset="0"/>
          <a:ea typeface="ヒラギノ角ゴ Pro W3" pitchFamily="-112" charset="-128"/>
        </a:defRPr>
      </a:lvl6pPr>
      <a:lvl7pPr marL="914400" algn="ctr" rtl="0" fontAlgn="base">
        <a:spcBef>
          <a:spcPct val="0"/>
        </a:spcBef>
        <a:spcAft>
          <a:spcPct val="0"/>
        </a:spcAft>
        <a:defRPr sz="4400">
          <a:solidFill>
            <a:schemeClr val="tx2"/>
          </a:solidFill>
          <a:latin typeface="Arial" charset="0"/>
          <a:ea typeface="ヒラギノ角ゴ Pro W3" pitchFamily="-112" charset="-128"/>
        </a:defRPr>
      </a:lvl7pPr>
      <a:lvl8pPr marL="1371600" algn="ctr" rtl="0" fontAlgn="base">
        <a:spcBef>
          <a:spcPct val="0"/>
        </a:spcBef>
        <a:spcAft>
          <a:spcPct val="0"/>
        </a:spcAft>
        <a:defRPr sz="4400">
          <a:solidFill>
            <a:schemeClr val="tx2"/>
          </a:solidFill>
          <a:latin typeface="Arial" charset="0"/>
          <a:ea typeface="ヒラギノ角ゴ Pro W3" pitchFamily="-112" charset="-128"/>
        </a:defRPr>
      </a:lvl8pPr>
      <a:lvl9pPr marL="1828800" algn="ctr" rtl="0" fontAlgn="base">
        <a:spcBef>
          <a:spcPct val="0"/>
        </a:spcBef>
        <a:spcAft>
          <a:spcPct val="0"/>
        </a:spcAft>
        <a:defRPr sz="4400">
          <a:solidFill>
            <a:schemeClr val="tx2"/>
          </a:solidFill>
          <a:latin typeface="Arial" charset="0"/>
          <a:ea typeface="ヒラギノ角ゴ Pro W3" pitchFamily="-112" charset="-128"/>
        </a:defRPr>
      </a:lvl9pPr>
    </p:titleStyle>
    <p:bodyStyle>
      <a:lvl1pPr marL="266700" indent="-266700" algn="l" rtl="0" eaLnBrk="0" fontAlgn="base" hangingPunct="0">
        <a:spcBef>
          <a:spcPts val="0"/>
        </a:spcBef>
        <a:spcAft>
          <a:spcPts val="0"/>
        </a:spcAft>
        <a:buClr>
          <a:srgbClr val="C85A0A"/>
        </a:buClr>
        <a:buSzPct val="95000"/>
        <a:buFont typeface="Wingdings" pitchFamily="2" charset="2"/>
        <a:buChar char="n"/>
        <a:defRPr sz="3200">
          <a:solidFill>
            <a:srgbClr val="353535"/>
          </a:solidFill>
          <a:latin typeface="+mn-lt"/>
          <a:ea typeface="+mn-ea"/>
          <a:cs typeface="ヒラギノ角ゴ Pro W3"/>
        </a:defRPr>
      </a:lvl1pPr>
      <a:lvl2pPr marL="719138" indent="-185738" algn="l" rtl="0" eaLnBrk="0" fontAlgn="base" hangingPunct="0">
        <a:spcBef>
          <a:spcPts val="0"/>
        </a:spcBef>
        <a:spcAft>
          <a:spcPts val="0"/>
        </a:spcAft>
        <a:buClr>
          <a:srgbClr val="C85A0A"/>
        </a:buClr>
        <a:buSzPct val="117000"/>
        <a:buFont typeface="Arial" pitchFamily="34" charset="0"/>
        <a:buChar char="»"/>
        <a:defRPr sz="2800">
          <a:solidFill>
            <a:srgbClr val="353535"/>
          </a:solidFill>
          <a:latin typeface="+mn-lt"/>
          <a:ea typeface="+mn-ea"/>
          <a:cs typeface="ヒラギノ角ゴ Pro W3"/>
        </a:defRPr>
      </a:lvl2pPr>
      <a:lvl3pPr marL="1163638" indent="-160338" algn="l" rtl="0" eaLnBrk="0" fontAlgn="base" hangingPunct="0">
        <a:spcBef>
          <a:spcPts val="0"/>
        </a:spcBef>
        <a:spcAft>
          <a:spcPts val="0"/>
        </a:spcAft>
        <a:buClr>
          <a:srgbClr val="C85A0A"/>
        </a:buClr>
        <a:buSzPct val="120000"/>
        <a:buFont typeface="Arial" pitchFamily="34" charset="0"/>
        <a:buChar char="-"/>
        <a:defRPr sz="2400">
          <a:solidFill>
            <a:srgbClr val="353535"/>
          </a:solidFill>
          <a:latin typeface="+mn-lt"/>
          <a:ea typeface="+mn-ea"/>
          <a:cs typeface="ヒラギノ角ゴ Pro W3"/>
        </a:defRPr>
      </a:lvl3pPr>
      <a:lvl4pPr marL="1600200" indent="-228600" algn="l" rtl="0" eaLnBrk="0" fontAlgn="base" hangingPunct="0">
        <a:spcBef>
          <a:spcPct val="20000"/>
        </a:spcBef>
        <a:spcAft>
          <a:spcPct val="0"/>
        </a:spcAft>
        <a:buChar char="–"/>
        <a:defRPr sz="2000">
          <a:solidFill>
            <a:srgbClr val="474747"/>
          </a:solidFill>
          <a:latin typeface="+mn-lt"/>
          <a:ea typeface="+mn-ea"/>
          <a:cs typeface="ヒラギノ角ゴ Pro W3"/>
        </a:defRPr>
      </a:lvl4pPr>
      <a:lvl5pPr marL="2057400" indent="-228600" algn="l" rtl="0" eaLnBrk="0" fontAlgn="base" hangingPunct="0">
        <a:spcBef>
          <a:spcPct val="20000"/>
        </a:spcBef>
        <a:spcAft>
          <a:spcPct val="0"/>
        </a:spcAft>
        <a:buChar char="»"/>
        <a:defRPr sz="2000">
          <a:solidFill>
            <a:srgbClr val="474747"/>
          </a:solidFill>
          <a:latin typeface="+mn-lt"/>
          <a:ea typeface="+mn-ea"/>
          <a:cs typeface="ヒラギノ角ゴ Pro W3"/>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lv-L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chart" Target="../charts/chart5.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Microsoft_Excel_97-2003_Worksheet1.xls"/><Relationship Id="rId2" Type="http://schemas.openxmlformats.org/officeDocument/2006/relationships/slideLayout" Target="../slideLayouts/slideLayout8.xml"/><Relationship Id="rId1" Type="http://schemas.openxmlformats.org/officeDocument/2006/relationships/vmlDrawing" Target="../drawings/vmlDrawing1.vml"/><Relationship Id="rId4" Type="http://schemas.openxmlformats.org/officeDocument/2006/relationships/image" Target="../media/image8.emf"/></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10.emf"/><Relationship Id="rId4" Type="http://schemas.openxmlformats.org/officeDocument/2006/relationships/oleObject" Target="../embeddings/Microsoft_Excel_97-2003_Worksheet2.xls"/></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ctrTitle" idx="4294967295"/>
          </p:nvPr>
        </p:nvSpPr>
        <p:spPr>
          <a:xfrm>
            <a:off x="502476" y="-2863"/>
            <a:ext cx="8390003" cy="981075"/>
          </a:xfrm>
        </p:spPr>
        <p:txBody>
          <a:bodyPr/>
          <a:lstStyle/>
          <a:p>
            <a:pPr algn="ctr"/>
            <a:r>
              <a:rPr lang="en-GB" sz="2400" dirty="0"/>
              <a:t>Seminar on health issues</a:t>
            </a:r>
            <a:r>
              <a:rPr lang="lv-LV" sz="2400" dirty="0"/>
              <a:t/>
            </a:r>
            <a:br>
              <a:rPr lang="lv-LV" sz="2400" dirty="0"/>
            </a:br>
            <a:r>
              <a:rPr lang="en-GB" sz="2400" dirty="0"/>
              <a:t>5 September 2014, Riga</a:t>
            </a:r>
            <a:r>
              <a:rPr lang="lv-LV" sz="2400" dirty="0"/>
              <a:t/>
            </a:r>
            <a:br>
              <a:rPr lang="lv-LV" sz="2400" dirty="0"/>
            </a:br>
            <a:r>
              <a:rPr lang="en-GB" sz="2400" dirty="0"/>
              <a:t>the Ministry of Welfare of the Republic of Latvia</a:t>
            </a:r>
            <a:endParaRPr lang="lv-LV" sz="2400" dirty="0"/>
          </a:p>
        </p:txBody>
      </p:sp>
      <p:sp>
        <p:nvSpPr>
          <p:cNvPr id="4100" name="Rectangle 3"/>
          <p:cNvSpPr>
            <a:spLocks noGrp="1" noChangeArrowheads="1"/>
          </p:cNvSpPr>
          <p:nvPr>
            <p:ph type="subTitle" idx="4294967295"/>
          </p:nvPr>
        </p:nvSpPr>
        <p:spPr>
          <a:xfrm>
            <a:off x="684750" y="1844824"/>
            <a:ext cx="7848600" cy="2159843"/>
          </a:xfrm>
        </p:spPr>
        <p:txBody>
          <a:bodyPr/>
          <a:lstStyle/>
          <a:p>
            <a:pPr marL="0" indent="0" algn="ctr" eaLnBrk="1" hangingPunct="1">
              <a:buNone/>
            </a:pPr>
            <a:r>
              <a:rPr lang="lv-LV" sz="4400" b="1" dirty="0">
                <a:solidFill>
                  <a:srgbClr val="26822A"/>
                </a:solidFill>
              </a:rPr>
              <a:t> "Working conditions in Latvia and their effects on health of aging workers"</a:t>
            </a:r>
          </a:p>
        </p:txBody>
      </p:sp>
      <p:sp>
        <p:nvSpPr>
          <p:cNvPr id="4101" name="Text Box 4"/>
          <p:cNvSpPr txBox="1">
            <a:spLocks noChangeArrowheads="1"/>
          </p:cNvSpPr>
          <p:nvPr/>
        </p:nvSpPr>
        <p:spPr bwMode="auto">
          <a:xfrm>
            <a:off x="467544" y="4680138"/>
            <a:ext cx="8065806"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r>
              <a:rPr lang="en-US" sz="1800" baseline="0" dirty="0" err="1" smtClean="0"/>
              <a:t>Ivars</a:t>
            </a:r>
            <a:r>
              <a:rPr lang="en-US" sz="1800" baseline="0" dirty="0" smtClean="0"/>
              <a:t> </a:t>
            </a:r>
            <a:r>
              <a:rPr lang="en-US" sz="1800" baseline="0" dirty="0" err="1" smtClean="0"/>
              <a:t>Vanadzin</a:t>
            </a:r>
            <a:r>
              <a:rPr lang="lv-LV" sz="1800" baseline="0" dirty="0" smtClean="0"/>
              <a:t>s</a:t>
            </a:r>
            <a:r>
              <a:rPr lang="lv-LV" sz="1800" baseline="30000" dirty="0" smtClean="0"/>
              <a:t>1</a:t>
            </a:r>
            <a:r>
              <a:rPr lang="en-US" sz="1800" baseline="0" dirty="0" smtClean="0"/>
              <a:t>, </a:t>
            </a:r>
            <a:r>
              <a:rPr lang="lv-LV" sz="1800" baseline="0" dirty="0" smtClean="0"/>
              <a:t>Linda Matisane</a:t>
            </a:r>
            <a:r>
              <a:rPr lang="lv-LV" sz="1800" baseline="30000" dirty="0" smtClean="0"/>
              <a:t>2</a:t>
            </a:r>
            <a:r>
              <a:rPr lang="lv-LV" sz="1800" baseline="0" dirty="0" smtClean="0"/>
              <a:t>, Zanna Martinsone</a:t>
            </a:r>
            <a:r>
              <a:rPr lang="lv-LV" sz="1800" baseline="30000" dirty="0"/>
              <a:t>1</a:t>
            </a:r>
            <a:r>
              <a:rPr lang="lv-LV" sz="1800" baseline="0" dirty="0" smtClean="0"/>
              <a:t>, Jelena Reste</a:t>
            </a:r>
            <a:r>
              <a:rPr lang="lv-LV" sz="1800" baseline="30000" dirty="0"/>
              <a:t>1</a:t>
            </a:r>
            <a:r>
              <a:rPr lang="lv-LV" sz="1800" baseline="0" dirty="0" smtClean="0"/>
              <a:t> </a:t>
            </a:r>
          </a:p>
          <a:p>
            <a:r>
              <a:rPr lang="lv-LV" sz="1800" baseline="30000" dirty="0" smtClean="0"/>
              <a:t>1</a:t>
            </a:r>
            <a:r>
              <a:rPr lang="lv-LV" sz="1800" baseline="0" dirty="0" smtClean="0"/>
              <a:t> </a:t>
            </a:r>
            <a:r>
              <a:rPr lang="en-US" sz="1800" baseline="0" dirty="0" smtClean="0"/>
              <a:t>Institute </a:t>
            </a:r>
            <a:r>
              <a:rPr lang="en-US" sz="1800" baseline="0" dirty="0"/>
              <a:t>of Occupational Safety and Environmental </a:t>
            </a:r>
            <a:r>
              <a:rPr lang="en-US" sz="1800" baseline="0" dirty="0" smtClean="0"/>
              <a:t>Health</a:t>
            </a:r>
            <a:r>
              <a:rPr lang="lv-LV" sz="1800" b="1" baseline="0" dirty="0" smtClean="0"/>
              <a:t>, </a:t>
            </a:r>
            <a:r>
              <a:rPr lang="en-US" sz="1800" baseline="0" dirty="0" smtClean="0"/>
              <a:t>Riga </a:t>
            </a:r>
            <a:r>
              <a:rPr lang="en-US" sz="1800" baseline="0" dirty="0" err="1"/>
              <a:t>Stradins</a:t>
            </a:r>
            <a:r>
              <a:rPr lang="en-US" sz="1800" baseline="0" dirty="0"/>
              <a:t> </a:t>
            </a:r>
            <a:r>
              <a:rPr lang="en-US" sz="1800" baseline="0" dirty="0" smtClean="0"/>
              <a:t>University</a:t>
            </a:r>
            <a:endParaRPr lang="lv-LV" sz="1800" baseline="0" dirty="0" smtClean="0"/>
          </a:p>
          <a:p>
            <a:r>
              <a:rPr lang="lv-LV" sz="1800" baseline="30000" dirty="0" smtClean="0"/>
              <a:t>2</a:t>
            </a:r>
            <a:r>
              <a:rPr lang="lv-LV" sz="1800" baseline="0" dirty="0" smtClean="0"/>
              <a:t> State Labour Inspectorate</a:t>
            </a:r>
            <a:endParaRPr lang="en-US" sz="1800" baseline="0" dirty="0"/>
          </a:p>
        </p:txBody>
      </p:sp>
    </p:spTree>
    <p:extLst>
      <p:ext uri="{BB962C8B-B14F-4D97-AF65-F5344CB8AC3E}">
        <p14:creationId xmlns:p14="http://schemas.microsoft.com/office/powerpoint/2010/main" val="8521919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468313" y="0"/>
            <a:ext cx="7770812" cy="1141413"/>
          </a:xfrm>
        </p:spPr>
        <p:txBody>
          <a:bodyPr/>
          <a:lstStyle/>
          <a:p>
            <a:r>
              <a:rPr lang="en-GB" altLang="lv-LV" sz="2800" b="1" dirty="0" smtClean="0">
                <a:solidFill>
                  <a:srgbClr val="26822A"/>
                </a:solidFill>
              </a:rPr>
              <a:t>Percentage of workplace accidents </a:t>
            </a:r>
            <a:r>
              <a:rPr lang="en-GB" altLang="lv-LV" sz="2800" b="1" dirty="0" err="1" smtClean="0">
                <a:solidFill>
                  <a:srgbClr val="26822A"/>
                </a:solidFill>
              </a:rPr>
              <a:t>wh</a:t>
            </a:r>
            <a:r>
              <a:rPr lang="lv-LV" altLang="lv-LV" sz="2800" b="1" dirty="0" smtClean="0">
                <a:solidFill>
                  <a:srgbClr val="26822A"/>
                </a:solidFill>
              </a:rPr>
              <a:t>e</a:t>
            </a:r>
            <a:r>
              <a:rPr lang="en-GB" altLang="lv-LV" sz="2800" b="1" dirty="0" smtClean="0">
                <a:solidFill>
                  <a:srgbClr val="26822A"/>
                </a:solidFill>
              </a:rPr>
              <a:t>re injured workers belong to age group 50+</a:t>
            </a:r>
          </a:p>
        </p:txBody>
      </p:sp>
      <p:graphicFrame>
        <p:nvGraphicFramePr>
          <p:cNvPr id="4" name="Content Placeholder 3"/>
          <p:cNvGraphicFramePr>
            <a:graphicFrameLocks noGrp="1"/>
          </p:cNvGraphicFramePr>
          <p:nvPr>
            <p:ph idx="1"/>
          </p:nvPr>
        </p:nvGraphicFramePr>
        <p:xfrm>
          <a:off x="685800" y="1141413"/>
          <a:ext cx="8350696" cy="4714999"/>
        </p:xfrm>
        <a:graphic>
          <a:graphicData uri="http://schemas.openxmlformats.org/drawingml/2006/chart">
            <c:chart xmlns:c="http://schemas.openxmlformats.org/drawingml/2006/chart" xmlns:r="http://schemas.openxmlformats.org/officeDocument/2006/relationships" r:id="rId2"/>
          </a:graphicData>
        </a:graphic>
      </p:graphicFrame>
      <p:sp>
        <p:nvSpPr>
          <p:cNvPr id="26628" name="TextBox 4"/>
          <p:cNvSpPr txBox="1">
            <a:spLocks noChangeArrowheads="1"/>
          </p:cNvSpPr>
          <p:nvPr/>
        </p:nvSpPr>
        <p:spPr bwMode="auto">
          <a:xfrm>
            <a:off x="827088" y="1281113"/>
            <a:ext cx="13684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3000"/>
              </a:lnSpc>
              <a:spcBef>
                <a:spcPts val="800"/>
              </a:spcBef>
              <a:buClr>
                <a:srgbClr val="000000"/>
              </a:buClr>
              <a:buSzPct val="100000"/>
              <a:buFont typeface="Times New Roman" pitchFamily="18" charset="0"/>
              <a:buChar char="•"/>
              <a:defRPr sz="3200">
                <a:solidFill>
                  <a:srgbClr val="000000"/>
                </a:solidFill>
                <a:latin typeface="Times New Roman" pitchFamily="18" charset="0"/>
              </a:defRPr>
            </a:lvl1pPr>
            <a:lvl2pPr marL="742950" indent="-285750">
              <a:lnSpc>
                <a:spcPct val="93000"/>
              </a:lnSpc>
              <a:spcBef>
                <a:spcPts val="700"/>
              </a:spcBef>
              <a:buClr>
                <a:srgbClr val="000000"/>
              </a:buClr>
              <a:buSzPct val="100000"/>
              <a:buFont typeface="Times New Roman" pitchFamily="18" charset="0"/>
              <a:buChar char="–"/>
              <a:defRPr sz="2800">
                <a:solidFill>
                  <a:srgbClr val="000000"/>
                </a:solidFill>
                <a:latin typeface="Times New Roman" pitchFamily="18" charset="0"/>
              </a:defRPr>
            </a:lvl2pPr>
            <a:lvl3pPr marL="1143000" indent="-228600">
              <a:lnSpc>
                <a:spcPct val="93000"/>
              </a:lnSpc>
              <a:spcBef>
                <a:spcPts val="600"/>
              </a:spcBef>
              <a:buClr>
                <a:srgbClr val="000000"/>
              </a:buClr>
              <a:buSzPct val="100000"/>
              <a:buFont typeface="Times New Roman" pitchFamily="18" charset="0"/>
              <a:buChar char="•"/>
              <a:defRPr sz="2400">
                <a:solidFill>
                  <a:srgbClr val="000000"/>
                </a:solidFill>
                <a:latin typeface="Times New Roman" pitchFamily="18" charset="0"/>
              </a:defRPr>
            </a:lvl3pPr>
            <a:lvl4pPr marL="1600200" indent="-228600">
              <a:lnSpc>
                <a:spcPct val="93000"/>
              </a:lnSpc>
              <a:spcBef>
                <a:spcPts val="500"/>
              </a:spcBef>
              <a:buClr>
                <a:srgbClr val="000000"/>
              </a:buClr>
              <a:buSzPct val="100000"/>
              <a:buFont typeface="Times New Roman" pitchFamily="18" charset="0"/>
              <a:buChar char="–"/>
              <a:defRPr sz="2000">
                <a:solidFill>
                  <a:srgbClr val="000000"/>
                </a:solidFill>
                <a:latin typeface="Times New Roman" pitchFamily="18" charset="0"/>
              </a:defRPr>
            </a:lvl4pPr>
            <a:lvl5pPr marL="2057400" indent="-228600">
              <a:lnSpc>
                <a:spcPct val="93000"/>
              </a:lnSpc>
              <a:spcBef>
                <a:spcPts val="500"/>
              </a:spcBef>
              <a:buClr>
                <a:srgbClr val="000000"/>
              </a:buClr>
              <a:buSzPct val="100000"/>
              <a:buFont typeface="Times New Roman" pitchFamily="18" charset="0"/>
              <a:buChar char="»"/>
              <a:defRPr sz="2000">
                <a:solidFill>
                  <a:srgbClr val="000000"/>
                </a:solidFill>
                <a:latin typeface="Times New Roman" pitchFamily="18" charset="0"/>
              </a:defRPr>
            </a:lvl5pPr>
            <a:lvl6pPr marL="2514600" indent="-228600" defTabSz="449263" eaLnBrk="0" fontAlgn="base" hangingPunct="0">
              <a:lnSpc>
                <a:spcPct val="93000"/>
              </a:lnSpc>
              <a:spcBef>
                <a:spcPts val="5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6pPr>
            <a:lvl7pPr marL="2971800" indent="-228600" defTabSz="449263" eaLnBrk="0" fontAlgn="base" hangingPunct="0">
              <a:lnSpc>
                <a:spcPct val="93000"/>
              </a:lnSpc>
              <a:spcBef>
                <a:spcPts val="5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7pPr>
            <a:lvl8pPr marL="3429000" indent="-228600" defTabSz="449263" eaLnBrk="0" fontAlgn="base" hangingPunct="0">
              <a:lnSpc>
                <a:spcPct val="93000"/>
              </a:lnSpc>
              <a:spcBef>
                <a:spcPts val="5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8pPr>
            <a:lvl9pPr marL="3886200" indent="-228600" defTabSz="449263" eaLnBrk="0" fontAlgn="base" hangingPunct="0">
              <a:lnSpc>
                <a:spcPct val="93000"/>
              </a:lnSpc>
              <a:spcBef>
                <a:spcPts val="5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9pPr>
          </a:lstStyle>
          <a:p>
            <a:pPr>
              <a:lnSpc>
                <a:spcPct val="100000"/>
              </a:lnSpc>
              <a:spcBef>
                <a:spcPct val="0"/>
              </a:spcBef>
              <a:buClrTx/>
              <a:buSzTx/>
              <a:buFontTx/>
              <a:buNone/>
            </a:pPr>
            <a:r>
              <a:rPr lang="lv-LV" altLang="lv-LV" sz="2400" b="0">
                <a:solidFill>
                  <a:schemeClr val="tx1"/>
                </a:solidFill>
              </a:rPr>
              <a:t>%</a:t>
            </a:r>
          </a:p>
        </p:txBody>
      </p:sp>
      <p:sp>
        <p:nvSpPr>
          <p:cNvPr id="26629" name="TextBox 5"/>
          <p:cNvSpPr txBox="1">
            <a:spLocks noChangeArrowheads="1"/>
          </p:cNvSpPr>
          <p:nvPr/>
        </p:nvSpPr>
        <p:spPr bwMode="auto">
          <a:xfrm>
            <a:off x="490538" y="5891440"/>
            <a:ext cx="80819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3000"/>
              </a:lnSpc>
              <a:spcBef>
                <a:spcPts val="800"/>
              </a:spcBef>
              <a:buClr>
                <a:srgbClr val="000000"/>
              </a:buClr>
              <a:buSzPct val="100000"/>
              <a:buFont typeface="Times New Roman" pitchFamily="18" charset="0"/>
              <a:buChar char="•"/>
              <a:defRPr sz="3200">
                <a:solidFill>
                  <a:srgbClr val="000000"/>
                </a:solidFill>
                <a:latin typeface="Times New Roman" pitchFamily="18" charset="0"/>
              </a:defRPr>
            </a:lvl1pPr>
            <a:lvl2pPr marL="742950" indent="-285750">
              <a:lnSpc>
                <a:spcPct val="93000"/>
              </a:lnSpc>
              <a:spcBef>
                <a:spcPts val="700"/>
              </a:spcBef>
              <a:buClr>
                <a:srgbClr val="000000"/>
              </a:buClr>
              <a:buSzPct val="100000"/>
              <a:buFont typeface="Times New Roman" pitchFamily="18" charset="0"/>
              <a:buChar char="–"/>
              <a:defRPr sz="2800">
                <a:solidFill>
                  <a:srgbClr val="000000"/>
                </a:solidFill>
                <a:latin typeface="Times New Roman" pitchFamily="18" charset="0"/>
              </a:defRPr>
            </a:lvl2pPr>
            <a:lvl3pPr marL="1143000" indent="-228600">
              <a:lnSpc>
                <a:spcPct val="93000"/>
              </a:lnSpc>
              <a:spcBef>
                <a:spcPts val="600"/>
              </a:spcBef>
              <a:buClr>
                <a:srgbClr val="000000"/>
              </a:buClr>
              <a:buSzPct val="100000"/>
              <a:buFont typeface="Times New Roman" pitchFamily="18" charset="0"/>
              <a:buChar char="•"/>
              <a:defRPr sz="2400">
                <a:solidFill>
                  <a:srgbClr val="000000"/>
                </a:solidFill>
                <a:latin typeface="Times New Roman" pitchFamily="18" charset="0"/>
              </a:defRPr>
            </a:lvl3pPr>
            <a:lvl4pPr marL="1600200" indent="-228600">
              <a:lnSpc>
                <a:spcPct val="93000"/>
              </a:lnSpc>
              <a:spcBef>
                <a:spcPts val="500"/>
              </a:spcBef>
              <a:buClr>
                <a:srgbClr val="000000"/>
              </a:buClr>
              <a:buSzPct val="100000"/>
              <a:buFont typeface="Times New Roman" pitchFamily="18" charset="0"/>
              <a:buChar char="–"/>
              <a:defRPr sz="2000">
                <a:solidFill>
                  <a:srgbClr val="000000"/>
                </a:solidFill>
                <a:latin typeface="Times New Roman" pitchFamily="18" charset="0"/>
              </a:defRPr>
            </a:lvl4pPr>
            <a:lvl5pPr marL="2057400" indent="-228600">
              <a:lnSpc>
                <a:spcPct val="93000"/>
              </a:lnSpc>
              <a:spcBef>
                <a:spcPts val="500"/>
              </a:spcBef>
              <a:buClr>
                <a:srgbClr val="000000"/>
              </a:buClr>
              <a:buSzPct val="100000"/>
              <a:buFont typeface="Times New Roman" pitchFamily="18" charset="0"/>
              <a:buChar char="»"/>
              <a:defRPr sz="2000">
                <a:solidFill>
                  <a:srgbClr val="000000"/>
                </a:solidFill>
                <a:latin typeface="Times New Roman" pitchFamily="18" charset="0"/>
              </a:defRPr>
            </a:lvl5pPr>
            <a:lvl6pPr marL="2514600" indent="-228600" defTabSz="449263" eaLnBrk="0" fontAlgn="base" hangingPunct="0">
              <a:lnSpc>
                <a:spcPct val="93000"/>
              </a:lnSpc>
              <a:spcBef>
                <a:spcPts val="5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6pPr>
            <a:lvl7pPr marL="2971800" indent="-228600" defTabSz="449263" eaLnBrk="0" fontAlgn="base" hangingPunct="0">
              <a:lnSpc>
                <a:spcPct val="93000"/>
              </a:lnSpc>
              <a:spcBef>
                <a:spcPts val="5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7pPr>
            <a:lvl8pPr marL="3429000" indent="-228600" defTabSz="449263" eaLnBrk="0" fontAlgn="base" hangingPunct="0">
              <a:lnSpc>
                <a:spcPct val="93000"/>
              </a:lnSpc>
              <a:spcBef>
                <a:spcPts val="5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8pPr>
            <a:lvl9pPr marL="3886200" indent="-228600" defTabSz="449263" eaLnBrk="0" fontAlgn="base" hangingPunct="0">
              <a:lnSpc>
                <a:spcPct val="93000"/>
              </a:lnSpc>
              <a:spcBef>
                <a:spcPts val="5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9pPr>
          </a:lstStyle>
          <a:p>
            <a:pPr>
              <a:lnSpc>
                <a:spcPct val="100000"/>
              </a:lnSpc>
              <a:spcBef>
                <a:spcPct val="0"/>
              </a:spcBef>
              <a:buClrTx/>
              <a:buSzTx/>
              <a:buFontTx/>
              <a:buNone/>
            </a:pPr>
            <a:r>
              <a:rPr lang="en-GB" altLang="lv-LV" sz="2000" b="0" dirty="0">
                <a:solidFill>
                  <a:schemeClr val="tx1"/>
                </a:solidFill>
              </a:rPr>
              <a:t>Data from the State Labour Inspectorate</a:t>
            </a:r>
          </a:p>
        </p:txBody>
      </p:sp>
    </p:spTree>
    <p:extLst>
      <p:ext uri="{BB962C8B-B14F-4D97-AF65-F5344CB8AC3E}">
        <p14:creationId xmlns:p14="http://schemas.microsoft.com/office/powerpoint/2010/main" val="28234317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323850" y="30163"/>
            <a:ext cx="8352606" cy="1141412"/>
          </a:xfrm>
        </p:spPr>
        <p:txBody>
          <a:bodyPr/>
          <a:lstStyle/>
          <a:p>
            <a:r>
              <a:rPr lang="lv-LV" altLang="lv-LV" sz="3200" b="1" dirty="0" smtClean="0">
                <a:solidFill>
                  <a:srgbClr val="26822A"/>
                </a:solidFill>
              </a:rPr>
              <a:t>Age and gender specific distribution (%) </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884230834"/>
              </p:ext>
            </p:extLst>
          </p:nvPr>
        </p:nvGraphicFramePr>
        <p:xfrm>
          <a:off x="364852" y="933803"/>
          <a:ext cx="4170685" cy="519529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ontent Placeholder 5"/>
          <p:cNvGraphicFramePr>
            <a:graphicFrameLocks noGrp="1"/>
          </p:cNvGraphicFramePr>
          <p:nvPr>
            <p:ph sz="half" idx="2"/>
            <p:extLst>
              <p:ext uri="{D42A27DB-BD31-4B8C-83A1-F6EECF244321}">
                <p14:modId xmlns:p14="http://schemas.microsoft.com/office/powerpoint/2010/main" val="2757057957"/>
              </p:ext>
            </p:extLst>
          </p:nvPr>
        </p:nvGraphicFramePr>
        <p:xfrm>
          <a:off x="4510881" y="946065"/>
          <a:ext cx="4389883" cy="5195289"/>
        </p:xfrm>
        <a:graphic>
          <a:graphicData uri="http://schemas.openxmlformats.org/drawingml/2006/chart">
            <c:chart xmlns:c="http://schemas.openxmlformats.org/drawingml/2006/chart" xmlns:r="http://schemas.openxmlformats.org/officeDocument/2006/relationships" r:id="rId4"/>
          </a:graphicData>
        </a:graphic>
      </p:graphicFrame>
      <p:sp>
        <p:nvSpPr>
          <p:cNvPr id="27653" name="TextBox 6"/>
          <p:cNvSpPr txBox="1">
            <a:spLocks noChangeArrowheads="1"/>
          </p:cNvSpPr>
          <p:nvPr/>
        </p:nvSpPr>
        <p:spPr bwMode="auto">
          <a:xfrm>
            <a:off x="481169" y="5927725"/>
            <a:ext cx="80819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3000"/>
              </a:lnSpc>
              <a:spcBef>
                <a:spcPts val="800"/>
              </a:spcBef>
              <a:buClr>
                <a:srgbClr val="000000"/>
              </a:buClr>
              <a:buSzPct val="100000"/>
              <a:buFont typeface="Times New Roman" pitchFamily="18" charset="0"/>
              <a:buChar char="•"/>
              <a:defRPr sz="3200">
                <a:solidFill>
                  <a:srgbClr val="000000"/>
                </a:solidFill>
                <a:latin typeface="Times New Roman" pitchFamily="18" charset="0"/>
              </a:defRPr>
            </a:lvl1pPr>
            <a:lvl2pPr marL="742950" indent="-285750">
              <a:lnSpc>
                <a:spcPct val="93000"/>
              </a:lnSpc>
              <a:spcBef>
                <a:spcPts val="700"/>
              </a:spcBef>
              <a:buClr>
                <a:srgbClr val="000000"/>
              </a:buClr>
              <a:buSzPct val="100000"/>
              <a:buFont typeface="Times New Roman" pitchFamily="18" charset="0"/>
              <a:buChar char="–"/>
              <a:defRPr sz="2800">
                <a:solidFill>
                  <a:srgbClr val="000000"/>
                </a:solidFill>
                <a:latin typeface="Times New Roman" pitchFamily="18" charset="0"/>
              </a:defRPr>
            </a:lvl2pPr>
            <a:lvl3pPr marL="1143000" indent="-228600">
              <a:lnSpc>
                <a:spcPct val="93000"/>
              </a:lnSpc>
              <a:spcBef>
                <a:spcPts val="600"/>
              </a:spcBef>
              <a:buClr>
                <a:srgbClr val="000000"/>
              </a:buClr>
              <a:buSzPct val="100000"/>
              <a:buFont typeface="Times New Roman" pitchFamily="18" charset="0"/>
              <a:buChar char="•"/>
              <a:defRPr sz="2400">
                <a:solidFill>
                  <a:srgbClr val="000000"/>
                </a:solidFill>
                <a:latin typeface="Times New Roman" pitchFamily="18" charset="0"/>
              </a:defRPr>
            </a:lvl3pPr>
            <a:lvl4pPr marL="1600200" indent="-228600">
              <a:lnSpc>
                <a:spcPct val="93000"/>
              </a:lnSpc>
              <a:spcBef>
                <a:spcPts val="500"/>
              </a:spcBef>
              <a:buClr>
                <a:srgbClr val="000000"/>
              </a:buClr>
              <a:buSzPct val="100000"/>
              <a:buFont typeface="Times New Roman" pitchFamily="18" charset="0"/>
              <a:buChar char="–"/>
              <a:defRPr sz="2000">
                <a:solidFill>
                  <a:srgbClr val="000000"/>
                </a:solidFill>
                <a:latin typeface="Times New Roman" pitchFamily="18" charset="0"/>
              </a:defRPr>
            </a:lvl4pPr>
            <a:lvl5pPr marL="2057400" indent="-228600">
              <a:lnSpc>
                <a:spcPct val="93000"/>
              </a:lnSpc>
              <a:spcBef>
                <a:spcPts val="500"/>
              </a:spcBef>
              <a:buClr>
                <a:srgbClr val="000000"/>
              </a:buClr>
              <a:buSzPct val="100000"/>
              <a:buFont typeface="Times New Roman" pitchFamily="18" charset="0"/>
              <a:buChar char="»"/>
              <a:defRPr sz="2000">
                <a:solidFill>
                  <a:srgbClr val="000000"/>
                </a:solidFill>
                <a:latin typeface="Times New Roman" pitchFamily="18" charset="0"/>
              </a:defRPr>
            </a:lvl5pPr>
            <a:lvl6pPr marL="2514600" indent="-228600" defTabSz="449263" eaLnBrk="0" fontAlgn="base" hangingPunct="0">
              <a:lnSpc>
                <a:spcPct val="93000"/>
              </a:lnSpc>
              <a:spcBef>
                <a:spcPts val="5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6pPr>
            <a:lvl7pPr marL="2971800" indent="-228600" defTabSz="449263" eaLnBrk="0" fontAlgn="base" hangingPunct="0">
              <a:lnSpc>
                <a:spcPct val="93000"/>
              </a:lnSpc>
              <a:spcBef>
                <a:spcPts val="5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7pPr>
            <a:lvl8pPr marL="3429000" indent="-228600" defTabSz="449263" eaLnBrk="0" fontAlgn="base" hangingPunct="0">
              <a:lnSpc>
                <a:spcPct val="93000"/>
              </a:lnSpc>
              <a:spcBef>
                <a:spcPts val="5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8pPr>
            <a:lvl9pPr marL="3886200" indent="-228600" defTabSz="449263" eaLnBrk="0" fontAlgn="base" hangingPunct="0">
              <a:lnSpc>
                <a:spcPct val="93000"/>
              </a:lnSpc>
              <a:spcBef>
                <a:spcPts val="5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9pPr>
          </a:lstStyle>
          <a:p>
            <a:pPr>
              <a:lnSpc>
                <a:spcPct val="100000"/>
              </a:lnSpc>
              <a:spcBef>
                <a:spcPct val="0"/>
              </a:spcBef>
              <a:buClrTx/>
              <a:buSzTx/>
              <a:buFontTx/>
              <a:buNone/>
            </a:pPr>
            <a:r>
              <a:rPr lang="en-GB" altLang="lv-LV" sz="2000" b="0" dirty="0">
                <a:solidFill>
                  <a:schemeClr val="tx1"/>
                </a:solidFill>
              </a:rPr>
              <a:t>Data from the State Labour Inspectorate</a:t>
            </a:r>
          </a:p>
        </p:txBody>
      </p:sp>
    </p:spTree>
    <p:extLst>
      <p:ext uri="{BB962C8B-B14F-4D97-AF65-F5344CB8AC3E}">
        <p14:creationId xmlns:p14="http://schemas.microsoft.com/office/powerpoint/2010/main" val="367213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179388" y="115888"/>
            <a:ext cx="7770812" cy="1141412"/>
          </a:xfrm>
        </p:spPr>
        <p:txBody>
          <a:bodyPr/>
          <a:lstStyle/>
          <a:p>
            <a:r>
              <a:rPr lang="en-GB" altLang="lv-LV" b="1" dirty="0" smtClean="0">
                <a:solidFill>
                  <a:srgbClr val="26822A"/>
                </a:solidFill>
              </a:rPr>
              <a:t>Average portrait of an employee </a:t>
            </a:r>
            <a:r>
              <a:rPr lang="lv-LV" altLang="lv-LV" b="1" dirty="0" smtClean="0">
                <a:solidFill>
                  <a:srgbClr val="26822A"/>
                </a:solidFill>
              </a:rPr>
              <a:t>suffered in a workplace accident</a:t>
            </a:r>
          </a:p>
        </p:txBody>
      </p:sp>
      <p:sp>
        <p:nvSpPr>
          <p:cNvPr id="28675" name="Content Placeholder 2"/>
          <p:cNvSpPr>
            <a:spLocks noGrp="1"/>
          </p:cNvSpPr>
          <p:nvPr>
            <p:ph idx="1"/>
          </p:nvPr>
        </p:nvSpPr>
        <p:spPr>
          <a:xfrm>
            <a:off x="179388" y="1401763"/>
            <a:ext cx="4894262" cy="4113212"/>
          </a:xfrm>
        </p:spPr>
        <p:txBody>
          <a:bodyPr/>
          <a:lstStyle/>
          <a:p>
            <a:r>
              <a:rPr lang="lv-LV" altLang="lv-LV" sz="2600" dirty="0" smtClean="0"/>
              <a:t>More than 50 years old</a:t>
            </a:r>
          </a:p>
          <a:p>
            <a:r>
              <a:rPr lang="en-GB" altLang="lv-LV" sz="2600" dirty="0" smtClean="0"/>
              <a:t>Citizen</a:t>
            </a:r>
          </a:p>
          <a:p>
            <a:r>
              <a:rPr lang="en-GB" altLang="lv-LV" sz="2600" dirty="0" smtClean="0"/>
              <a:t>With signed labour contract</a:t>
            </a:r>
          </a:p>
          <a:p>
            <a:r>
              <a:rPr lang="en-GB" altLang="lv-LV" sz="2600" dirty="0" smtClean="0"/>
              <a:t>Qualified worker, craftsman</a:t>
            </a:r>
          </a:p>
          <a:p>
            <a:r>
              <a:rPr lang="en-GB" altLang="lv-LV" sz="2600" dirty="0" smtClean="0"/>
              <a:t>Has undergone compulsor</a:t>
            </a:r>
            <a:r>
              <a:rPr lang="lv-LV" altLang="lv-LV" sz="2600" dirty="0" smtClean="0"/>
              <a:t>y</a:t>
            </a:r>
            <a:r>
              <a:rPr lang="en-GB" altLang="lv-LV" sz="2600" dirty="0" smtClean="0"/>
              <a:t> medical examination</a:t>
            </a:r>
            <a:r>
              <a:rPr lang="lv-LV" altLang="lv-LV" sz="2600" dirty="0" smtClean="0"/>
              <a:t>s</a:t>
            </a:r>
            <a:r>
              <a:rPr lang="en-GB" altLang="lv-LV" sz="2600" dirty="0" smtClean="0"/>
              <a:t> at work</a:t>
            </a:r>
          </a:p>
          <a:p>
            <a:r>
              <a:rPr lang="en-GB" altLang="lv-LV" sz="2600" dirty="0" smtClean="0"/>
              <a:t>Trained in occupational health and safety</a:t>
            </a:r>
            <a:endParaRPr lang="lv-LV" altLang="lv-LV" sz="2600" dirty="0" smtClean="0"/>
          </a:p>
          <a:p>
            <a:r>
              <a:rPr lang="lv-LV" altLang="lv-LV" sz="2600" dirty="0" smtClean="0"/>
              <a:t>Worked in that company 1 to 3 years </a:t>
            </a:r>
            <a:endParaRPr lang="en-GB" altLang="lv-LV" sz="2600" dirty="0" smtClean="0"/>
          </a:p>
        </p:txBody>
      </p:sp>
      <p:pic>
        <p:nvPicPr>
          <p:cNvPr id="28676" name="Picture 2" descr="C:\Users\E4310\Desktop\ser\06_Bildes\Tavas_darba_tiesibas\04.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1500" y="1916113"/>
            <a:ext cx="3097213" cy="398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564403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179388" y="404813"/>
            <a:ext cx="8277225" cy="576262"/>
          </a:xfrm>
        </p:spPr>
        <p:txBody>
          <a:bodyPr/>
          <a:lstStyle/>
          <a:p>
            <a:r>
              <a:rPr lang="en-GB" altLang="lv-LV" sz="2800" b="1" dirty="0" smtClean="0">
                <a:solidFill>
                  <a:srgbClr val="26822A"/>
                </a:solidFill>
              </a:rPr>
              <a:t>Causes of severe and fatal accidents at work, 2013</a:t>
            </a:r>
          </a:p>
        </p:txBody>
      </p:sp>
      <p:graphicFrame>
        <p:nvGraphicFramePr>
          <p:cNvPr id="4" name="Content Placeholder 3"/>
          <p:cNvGraphicFramePr>
            <a:graphicFrameLocks noGrp="1"/>
          </p:cNvGraphicFramePr>
          <p:nvPr>
            <p:ph idx="1"/>
          </p:nvPr>
        </p:nvGraphicFramePr>
        <p:xfrm>
          <a:off x="119063" y="1484313"/>
          <a:ext cx="8856662" cy="3657632"/>
        </p:xfrm>
        <a:graphic>
          <a:graphicData uri="http://schemas.openxmlformats.org/drawingml/2006/table">
            <a:tbl>
              <a:tblPr firstRow="1" bandRow="1">
                <a:tableStyleId>{073A0DAA-6AF3-43AB-8588-CEC1D06C72B9}</a:tableStyleId>
              </a:tblPr>
              <a:tblGrid>
                <a:gridCol w="4428331"/>
                <a:gridCol w="4428331"/>
              </a:tblGrid>
              <a:tr h="822961">
                <a:tc>
                  <a:txBody>
                    <a:bodyPr/>
                    <a:lstStyle/>
                    <a:p>
                      <a:pPr algn="ctr"/>
                      <a:r>
                        <a:rPr lang="lv-LV" sz="2400" dirty="0" smtClean="0"/>
                        <a:t>TOP 3</a:t>
                      </a:r>
                      <a:endParaRPr lang="lv-LV" sz="2400" dirty="0"/>
                    </a:p>
                  </a:txBody>
                  <a:tcPr marL="91437" marR="91437" marT="45724" marB="45724">
                    <a:solidFill>
                      <a:schemeClr val="bg1">
                        <a:lumMod val="6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lv-LV" sz="2400" smtClean="0"/>
                        <a:t>TOP 3</a:t>
                      </a:r>
                      <a:endParaRPr lang="lv-LV" sz="2400" dirty="0" smtClean="0"/>
                    </a:p>
                    <a:p>
                      <a:pPr algn="ctr"/>
                      <a:r>
                        <a:rPr lang="lv-LV" sz="2400" dirty="0" smtClean="0"/>
                        <a:t>(</a:t>
                      </a:r>
                      <a:r>
                        <a:rPr lang="en-GB" sz="2400" noProof="0" dirty="0" smtClean="0"/>
                        <a:t>age group 50+)</a:t>
                      </a:r>
                      <a:endParaRPr lang="en-GB" sz="2400" noProof="0" dirty="0"/>
                    </a:p>
                  </a:txBody>
                  <a:tcPr marL="91437" marR="91437" marT="45724" marB="45724">
                    <a:solidFill>
                      <a:schemeClr val="bg1">
                        <a:lumMod val="65000"/>
                      </a:schemeClr>
                    </a:solidFill>
                  </a:tcPr>
                </a:tc>
              </a:tr>
              <a:tr h="822961">
                <a:tc>
                  <a:txBody>
                    <a:bodyPr/>
                    <a:lstStyle/>
                    <a:p>
                      <a:r>
                        <a:rPr lang="lv-LV" sz="2400" dirty="0" smtClean="0"/>
                        <a:t>1. </a:t>
                      </a:r>
                      <a:r>
                        <a:rPr lang="en-GB" sz="2400" noProof="0" dirty="0" smtClean="0"/>
                        <a:t>Worker did</a:t>
                      </a:r>
                      <a:r>
                        <a:rPr lang="en-GB" sz="2400" baseline="0" noProof="0" dirty="0" smtClean="0"/>
                        <a:t> not fulfil safety instructions</a:t>
                      </a:r>
                      <a:endParaRPr lang="en-GB" sz="2400" noProof="0" dirty="0"/>
                    </a:p>
                  </a:txBody>
                  <a:tcPr marL="91437" marR="91437" marT="45724" marB="4572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lv-LV" sz="2400" dirty="0" smtClean="0"/>
                        <a:t>1. </a:t>
                      </a:r>
                      <a:r>
                        <a:rPr lang="en-GB" sz="2400" noProof="0" dirty="0" smtClean="0"/>
                        <a:t>Worker did</a:t>
                      </a:r>
                      <a:r>
                        <a:rPr lang="en-GB" sz="2400" baseline="0" noProof="0" dirty="0" smtClean="0"/>
                        <a:t> not fulfil safety instructions</a:t>
                      </a:r>
                      <a:endParaRPr lang="en-GB" sz="2400" noProof="0" dirty="0"/>
                    </a:p>
                  </a:txBody>
                  <a:tcPr marL="91437" marR="91437" marT="45724" marB="45724"/>
                </a:tc>
              </a:tr>
              <a:tr h="1188718">
                <a:tc>
                  <a:txBody>
                    <a:bodyPr/>
                    <a:lstStyle/>
                    <a:p>
                      <a:r>
                        <a:rPr lang="lv-LV" sz="2400" dirty="0" smtClean="0"/>
                        <a:t>2</a:t>
                      </a:r>
                      <a:r>
                        <a:rPr lang="en-GB" sz="2400" noProof="0" dirty="0" smtClean="0"/>
                        <a:t>. Insufficient attention</a:t>
                      </a:r>
                      <a:endParaRPr lang="en-GB" sz="2400" noProof="0" dirty="0"/>
                    </a:p>
                  </a:txBody>
                  <a:tcPr marL="91437" marR="91437" marT="45724" marB="4572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lv-LV" sz="2400" dirty="0" smtClean="0"/>
                        <a:t>2. </a:t>
                      </a:r>
                      <a:r>
                        <a:rPr lang="en-GB" sz="2400" noProof="0" dirty="0" smtClean="0"/>
                        <a:t>Improper</a:t>
                      </a:r>
                      <a:r>
                        <a:rPr lang="en-GB" sz="2400" baseline="0" noProof="0" dirty="0" smtClean="0"/>
                        <a:t> training of worker done by employee</a:t>
                      </a:r>
                      <a:endParaRPr lang="en-GB" sz="2400" noProof="0" dirty="0" smtClean="0"/>
                    </a:p>
                    <a:p>
                      <a:endParaRPr lang="lv-LV" sz="2400" dirty="0"/>
                    </a:p>
                  </a:txBody>
                  <a:tcPr marL="91437" marR="91437" marT="45724" marB="45724"/>
                </a:tc>
              </a:tr>
              <a:tr h="822961">
                <a:tc>
                  <a:txBody>
                    <a:bodyPr/>
                    <a:lstStyle/>
                    <a:p>
                      <a:r>
                        <a:rPr lang="lv-LV" sz="2400" dirty="0" smtClean="0"/>
                        <a:t>3. </a:t>
                      </a:r>
                      <a:r>
                        <a:rPr lang="en-GB" sz="2400" noProof="0" dirty="0" smtClean="0"/>
                        <a:t>Improper</a:t>
                      </a:r>
                      <a:r>
                        <a:rPr lang="en-GB" sz="2400" baseline="0" noProof="0" dirty="0" smtClean="0"/>
                        <a:t> training of worker done by employee</a:t>
                      </a:r>
                      <a:endParaRPr lang="en-GB" sz="2400" noProof="0" dirty="0"/>
                    </a:p>
                  </a:txBody>
                  <a:tcPr marL="91437" marR="91437" marT="45724" marB="4572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lv-LV" sz="2400" dirty="0" smtClean="0"/>
                        <a:t>3. </a:t>
                      </a:r>
                      <a:r>
                        <a:rPr lang="en-GB" sz="2400" noProof="0" dirty="0" smtClean="0"/>
                        <a:t>Insufficient attention</a:t>
                      </a:r>
                      <a:endParaRPr lang="en-GB" sz="2400" noProof="0" dirty="0"/>
                    </a:p>
                  </a:txBody>
                  <a:tcPr marL="91437" marR="91437" marT="45724" marB="45724"/>
                </a:tc>
              </a:tr>
            </a:tbl>
          </a:graphicData>
        </a:graphic>
      </p:graphicFrame>
    </p:spTree>
    <p:extLst>
      <p:ext uri="{BB962C8B-B14F-4D97-AF65-F5344CB8AC3E}">
        <p14:creationId xmlns:p14="http://schemas.microsoft.com/office/powerpoint/2010/main" val="32326541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250825" y="115888"/>
            <a:ext cx="7770813" cy="1141412"/>
          </a:xfrm>
        </p:spPr>
        <p:txBody>
          <a:bodyPr/>
          <a:lstStyle/>
          <a:p>
            <a:r>
              <a:rPr lang="en-GB" altLang="lv-LV" sz="2800" b="1" dirty="0" smtClean="0">
                <a:solidFill>
                  <a:srgbClr val="26822A"/>
                </a:solidFill>
              </a:rPr>
              <a:t>During the last, have you received training on…..</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46210133"/>
              </p:ext>
            </p:extLst>
          </p:nvPr>
        </p:nvGraphicFramePr>
        <p:xfrm>
          <a:off x="467544" y="1196752"/>
          <a:ext cx="7770813" cy="4609629"/>
        </p:xfrm>
        <a:graphic>
          <a:graphicData uri="http://schemas.openxmlformats.org/drawingml/2006/chart">
            <c:chart xmlns:c="http://schemas.openxmlformats.org/drawingml/2006/chart" xmlns:r="http://schemas.openxmlformats.org/officeDocument/2006/relationships" r:id="rId3"/>
          </a:graphicData>
        </a:graphic>
      </p:graphicFrame>
      <p:sp>
        <p:nvSpPr>
          <p:cNvPr id="30724" name="TextBox 4"/>
          <p:cNvSpPr txBox="1">
            <a:spLocks noChangeArrowheads="1"/>
          </p:cNvSpPr>
          <p:nvPr/>
        </p:nvSpPr>
        <p:spPr bwMode="auto">
          <a:xfrm>
            <a:off x="250825" y="5894388"/>
            <a:ext cx="86312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3000"/>
              </a:lnSpc>
              <a:spcBef>
                <a:spcPts val="800"/>
              </a:spcBef>
              <a:buClr>
                <a:srgbClr val="000000"/>
              </a:buClr>
              <a:buSzPct val="100000"/>
              <a:buFont typeface="Times New Roman" pitchFamily="18" charset="0"/>
              <a:buChar char="•"/>
              <a:defRPr sz="3200">
                <a:solidFill>
                  <a:srgbClr val="000000"/>
                </a:solidFill>
                <a:latin typeface="Times New Roman" pitchFamily="18" charset="0"/>
              </a:defRPr>
            </a:lvl1pPr>
            <a:lvl2pPr marL="742950" indent="-285750">
              <a:lnSpc>
                <a:spcPct val="93000"/>
              </a:lnSpc>
              <a:spcBef>
                <a:spcPts val="700"/>
              </a:spcBef>
              <a:buClr>
                <a:srgbClr val="000000"/>
              </a:buClr>
              <a:buSzPct val="100000"/>
              <a:buFont typeface="Times New Roman" pitchFamily="18" charset="0"/>
              <a:buChar char="–"/>
              <a:defRPr sz="2800">
                <a:solidFill>
                  <a:srgbClr val="000000"/>
                </a:solidFill>
                <a:latin typeface="Times New Roman" pitchFamily="18" charset="0"/>
              </a:defRPr>
            </a:lvl2pPr>
            <a:lvl3pPr marL="1143000" indent="-228600">
              <a:lnSpc>
                <a:spcPct val="93000"/>
              </a:lnSpc>
              <a:spcBef>
                <a:spcPts val="600"/>
              </a:spcBef>
              <a:buClr>
                <a:srgbClr val="000000"/>
              </a:buClr>
              <a:buSzPct val="100000"/>
              <a:buFont typeface="Times New Roman" pitchFamily="18" charset="0"/>
              <a:buChar char="•"/>
              <a:defRPr sz="2400">
                <a:solidFill>
                  <a:srgbClr val="000000"/>
                </a:solidFill>
                <a:latin typeface="Times New Roman" pitchFamily="18" charset="0"/>
              </a:defRPr>
            </a:lvl3pPr>
            <a:lvl4pPr marL="1600200" indent="-228600">
              <a:lnSpc>
                <a:spcPct val="93000"/>
              </a:lnSpc>
              <a:spcBef>
                <a:spcPts val="500"/>
              </a:spcBef>
              <a:buClr>
                <a:srgbClr val="000000"/>
              </a:buClr>
              <a:buSzPct val="100000"/>
              <a:buFont typeface="Times New Roman" pitchFamily="18" charset="0"/>
              <a:buChar char="–"/>
              <a:defRPr sz="2000">
                <a:solidFill>
                  <a:srgbClr val="000000"/>
                </a:solidFill>
                <a:latin typeface="Times New Roman" pitchFamily="18" charset="0"/>
              </a:defRPr>
            </a:lvl4pPr>
            <a:lvl5pPr marL="2057400" indent="-228600">
              <a:lnSpc>
                <a:spcPct val="93000"/>
              </a:lnSpc>
              <a:spcBef>
                <a:spcPts val="500"/>
              </a:spcBef>
              <a:buClr>
                <a:srgbClr val="000000"/>
              </a:buClr>
              <a:buSzPct val="100000"/>
              <a:buFont typeface="Times New Roman" pitchFamily="18" charset="0"/>
              <a:buChar char="»"/>
              <a:defRPr sz="2000">
                <a:solidFill>
                  <a:srgbClr val="000000"/>
                </a:solidFill>
                <a:latin typeface="Times New Roman" pitchFamily="18" charset="0"/>
              </a:defRPr>
            </a:lvl5pPr>
            <a:lvl6pPr marL="2514600" indent="-228600" defTabSz="449263" eaLnBrk="0" fontAlgn="base" hangingPunct="0">
              <a:lnSpc>
                <a:spcPct val="93000"/>
              </a:lnSpc>
              <a:spcBef>
                <a:spcPts val="5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6pPr>
            <a:lvl7pPr marL="2971800" indent="-228600" defTabSz="449263" eaLnBrk="0" fontAlgn="base" hangingPunct="0">
              <a:lnSpc>
                <a:spcPct val="93000"/>
              </a:lnSpc>
              <a:spcBef>
                <a:spcPts val="5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7pPr>
            <a:lvl8pPr marL="3429000" indent="-228600" defTabSz="449263" eaLnBrk="0" fontAlgn="base" hangingPunct="0">
              <a:lnSpc>
                <a:spcPct val="93000"/>
              </a:lnSpc>
              <a:spcBef>
                <a:spcPts val="5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8pPr>
            <a:lvl9pPr marL="3886200" indent="-228600" defTabSz="449263" eaLnBrk="0" fontAlgn="base" hangingPunct="0">
              <a:lnSpc>
                <a:spcPct val="93000"/>
              </a:lnSpc>
              <a:spcBef>
                <a:spcPts val="5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9pPr>
          </a:lstStyle>
          <a:p>
            <a:pPr>
              <a:lnSpc>
                <a:spcPct val="100000"/>
              </a:lnSpc>
              <a:spcBef>
                <a:spcPct val="0"/>
              </a:spcBef>
              <a:buClrTx/>
              <a:buSzTx/>
              <a:buFontTx/>
              <a:buNone/>
            </a:pPr>
            <a:r>
              <a:rPr lang="lv-LV" altLang="lv-LV" sz="2000" b="0" dirty="0">
                <a:solidFill>
                  <a:schemeClr val="tx1"/>
                </a:solidFill>
              </a:rPr>
              <a:t>Worker</a:t>
            </a:r>
            <a:r>
              <a:rPr lang="en-GB" altLang="lv-LV" sz="2000" b="0" dirty="0">
                <a:solidFill>
                  <a:schemeClr val="tx1"/>
                </a:solidFill>
              </a:rPr>
              <a:t> survey, Work conditions and risks in Latvia, 2013</a:t>
            </a:r>
          </a:p>
        </p:txBody>
      </p:sp>
    </p:spTree>
    <p:extLst>
      <p:ext uri="{BB962C8B-B14F-4D97-AF65-F5344CB8AC3E}">
        <p14:creationId xmlns:p14="http://schemas.microsoft.com/office/powerpoint/2010/main" val="16240185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539552" y="332656"/>
            <a:ext cx="7770813" cy="1141413"/>
          </a:xfrm>
        </p:spPr>
        <p:txBody>
          <a:bodyPr/>
          <a:lstStyle/>
          <a:p>
            <a:r>
              <a:rPr lang="lv-LV" altLang="lv-LV" b="1" dirty="0" smtClean="0">
                <a:solidFill>
                  <a:srgbClr val="26822A"/>
                </a:solidFill>
              </a:rPr>
              <a:t>Higher risks for accidents linked with aging</a:t>
            </a:r>
            <a:endParaRPr lang="en-GB" altLang="lv-LV" b="1" dirty="0" smtClean="0">
              <a:solidFill>
                <a:srgbClr val="26822A"/>
              </a:solidFill>
            </a:endParaRPr>
          </a:p>
        </p:txBody>
      </p:sp>
      <p:sp>
        <p:nvSpPr>
          <p:cNvPr id="31747" name="Content Placeholder 2"/>
          <p:cNvSpPr>
            <a:spLocks noGrp="1"/>
          </p:cNvSpPr>
          <p:nvPr>
            <p:ph idx="1"/>
          </p:nvPr>
        </p:nvSpPr>
        <p:spPr>
          <a:xfrm>
            <a:off x="660400" y="1484313"/>
            <a:ext cx="7770813" cy="4113212"/>
          </a:xfrm>
        </p:spPr>
        <p:txBody>
          <a:bodyPr/>
          <a:lstStyle/>
          <a:p>
            <a:r>
              <a:rPr lang="en-GB" altLang="lv-LV" sz="2800" smtClean="0"/>
              <a:t>Falling on the same level from standing height (osteoporosis)</a:t>
            </a:r>
          </a:p>
          <a:p>
            <a:r>
              <a:rPr lang="en-GB" altLang="lv-LV" sz="2800" smtClean="0"/>
              <a:t>Not so fit </a:t>
            </a:r>
            <a:r>
              <a:rPr lang="lv-LV" altLang="lv-LV" sz="2800" smtClean="0"/>
              <a:t>(</a:t>
            </a:r>
            <a:r>
              <a:rPr lang="en-US" altLang="lv-LV" sz="2800" smtClean="0"/>
              <a:t>lower extremity weakness, balance diﬃculties, psychotropic</a:t>
            </a:r>
            <a:r>
              <a:rPr lang="lv-LV" altLang="lv-LV" sz="2800" smtClean="0"/>
              <a:t> </a:t>
            </a:r>
            <a:r>
              <a:rPr lang="en-US" altLang="lv-LV" sz="2800" smtClean="0"/>
              <a:t>drug use and arthritis</a:t>
            </a:r>
            <a:r>
              <a:rPr lang="lv-LV" altLang="lv-LV" sz="2800" smtClean="0"/>
              <a:t>)</a:t>
            </a:r>
          </a:p>
          <a:p>
            <a:r>
              <a:rPr lang="en-GB" altLang="lv-LV" sz="2800" smtClean="0"/>
              <a:t>Vision impairment</a:t>
            </a:r>
          </a:p>
          <a:p>
            <a:r>
              <a:rPr lang="en-GB" altLang="lv-LV" sz="2800" smtClean="0"/>
              <a:t>Lower level of attention (use of medication, aging brain) and problems with memory</a:t>
            </a:r>
          </a:p>
          <a:p>
            <a:r>
              <a:rPr lang="en-GB" altLang="lv-LV" sz="2800" smtClean="0"/>
              <a:t>Slips, trips</a:t>
            </a:r>
          </a:p>
          <a:p>
            <a:endParaRPr lang="lv-LV" altLang="lv-LV" sz="2800" smtClean="0"/>
          </a:p>
        </p:txBody>
      </p:sp>
    </p:spTree>
    <p:extLst>
      <p:ext uri="{BB962C8B-B14F-4D97-AF65-F5344CB8AC3E}">
        <p14:creationId xmlns:p14="http://schemas.microsoft.com/office/powerpoint/2010/main" val="1782319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23528" y="188640"/>
            <a:ext cx="8424936" cy="1071562"/>
          </a:xfrm>
        </p:spPr>
        <p:txBody>
          <a:bodyPr/>
          <a:lstStyle/>
          <a:p>
            <a:r>
              <a:rPr lang="lv-LV" altLang="lv-LV" sz="2800" dirty="0" smtClean="0">
                <a:solidFill>
                  <a:srgbClr val="D16309"/>
                </a:solidFill>
              </a:rPr>
              <a:t>INCIDENCE </a:t>
            </a:r>
            <a:r>
              <a:rPr lang="en-US" altLang="lv-LV" sz="2800" dirty="0" smtClean="0">
                <a:solidFill>
                  <a:srgbClr val="D16309"/>
                </a:solidFill>
              </a:rPr>
              <a:t>of </a:t>
            </a:r>
            <a:r>
              <a:rPr lang="en-US" altLang="lv-LV" sz="2800" dirty="0">
                <a:solidFill>
                  <a:srgbClr val="D16309"/>
                </a:solidFill>
              </a:rPr>
              <a:t>first time registered occupational patients and occupational diseases in Latvia during </a:t>
            </a:r>
            <a:r>
              <a:rPr lang="en-US" altLang="lv-LV" sz="2800" dirty="0" smtClean="0">
                <a:solidFill>
                  <a:srgbClr val="D16309"/>
                </a:solidFill>
              </a:rPr>
              <a:t>199</a:t>
            </a:r>
            <a:r>
              <a:rPr lang="lv-LV" altLang="lv-LV" sz="2800" dirty="0" smtClean="0">
                <a:solidFill>
                  <a:srgbClr val="D16309"/>
                </a:solidFill>
              </a:rPr>
              <a:t>3</a:t>
            </a:r>
            <a:r>
              <a:rPr lang="en-US" altLang="lv-LV" sz="2800" dirty="0" smtClean="0">
                <a:solidFill>
                  <a:srgbClr val="D16309"/>
                </a:solidFill>
              </a:rPr>
              <a:t>-20</a:t>
            </a:r>
            <a:r>
              <a:rPr lang="lv-LV" altLang="lv-LV" sz="2800" dirty="0" smtClean="0">
                <a:solidFill>
                  <a:srgbClr val="D16309"/>
                </a:solidFill>
              </a:rPr>
              <a:t>13 per 100 000 workers</a:t>
            </a:r>
            <a:endParaRPr lang="lv-LV" sz="28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340768"/>
            <a:ext cx="8597083" cy="4752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03016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179512" y="274638"/>
            <a:ext cx="8964488" cy="639762"/>
          </a:xfrm>
        </p:spPr>
        <p:txBody>
          <a:bodyPr rtlCol="0">
            <a:noAutofit/>
          </a:bodyPr>
          <a:lstStyle/>
          <a:p>
            <a:pPr eaLnBrk="1" fontAlgn="auto" hangingPunct="1">
              <a:spcAft>
                <a:spcPts val="0"/>
              </a:spcAft>
              <a:defRPr/>
            </a:pPr>
            <a:r>
              <a:rPr lang="lv-LV" altLang="lv-LV" dirty="0" smtClean="0"/>
              <a:t>Percentage of occupational </a:t>
            </a:r>
            <a:r>
              <a:rPr lang="lv-LV" altLang="lv-LV" dirty="0"/>
              <a:t>diseases (per 100 </a:t>
            </a:r>
            <a:r>
              <a:rPr lang="lv-LV" altLang="lv-LV" dirty="0" smtClean="0"/>
              <a:t>000 workers) </a:t>
            </a:r>
            <a:r>
              <a:rPr lang="lv-LV" altLang="lv-LV" dirty="0"/>
              <a:t>in some selected industries</a:t>
            </a:r>
            <a:endParaRPr lang="lv-LV" dirty="0" smtClean="0"/>
          </a:p>
        </p:txBody>
      </p:sp>
      <p:sp>
        <p:nvSpPr>
          <p:cNvPr id="28676" name="Slide Number Placeholder 3"/>
          <p:cNvSpPr>
            <a:spLocks noGrp="1"/>
          </p:cNvSpPr>
          <p:nvPr>
            <p:ph type="sldNum" sz="quarter" idx="4294967295"/>
          </p:nvPr>
        </p:nvSpPr>
        <p:spPr>
          <a:xfrm>
            <a:off x="6553200" y="6356350"/>
            <a:ext cx="2133600" cy="365125"/>
          </a:xfrm>
          <a:prstGeom prst="rect">
            <a:avLst/>
          </a:prstGeom>
        </p:spPr>
        <p:txBody>
          <a:bodyPr/>
          <a:lstStyle/>
          <a:p>
            <a:pPr>
              <a:defRPr/>
            </a:pPr>
            <a:fld id="{9D14E310-F3E0-4DC8-AAF3-6E59DDA54135}" type="slidenum">
              <a:rPr lang="en-US"/>
              <a:pPr>
                <a:defRPr/>
              </a:pPr>
              <a:t>17</a:t>
            </a:fld>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5" y="1196752"/>
            <a:ext cx="6731011" cy="49064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076282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lv-LV" dirty="0" smtClean="0"/>
              <a:t>Structure of occupational diseases accross sectors in 2013 (%)</a:t>
            </a:r>
            <a:endParaRPr lang="lv-LV"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196752"/>
            <a:ext cx="7887306" cy="5053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882244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9552" y="0"/>
            <a:ext cx="8208912" cy="936104"/>
          </a:xfrm>
        </p:spPr>
        <p:txBody>
          <a:bodyPr/>
          <a:lstStyle/>
          <a:p>
            <a:r>
              <a:rPr lang="lv-LV" dirty="0" smtClean="0"/>
              <a:t>First time registered occupational diseases by age and gender (1994-2012</a:t>
            </a:r>
            <a:r>
              <a:rPr lang="lv-LV" dirty="0"/>
              <a:t>)</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9641" y="836712"/>
            <a:ext cx="6540671" cy="54138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197504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323850" y="42863"/>
            <a:ext cx="7770813" cy="1141412"/>
          </a:xfrm>
        </p:spPr>
        <p:txBody>
          <a:bodyPr/>
          <a:lstStyle/>
          <a:p>
            <a:r>
              <a:rPr lang="en-GB" altLang="lv-LV" b="1" dirty="0" smtClean="0">
                <a:solidFill>
                  <a:schemeClr val="bg1"/>
                </a:solidFill>
              </a:rPr>
              <a:t>Content</a:t>
            </a:r>
            <a:endParaRPr lang="en-GB" altLang="lv-LV" dirty="0" smtClean="0"/>
          </a:p>
        </p:txBody>
      </p:sp>
      <p:sp>
        <p:nvSpPr>
          <p:cNvPr id="3075" name="Content Placeholder 3"/>
          <p:cNvSpPr>
            <a:spLocks noGrp="1"/>
          </p:cNvSpPr>
          <p:nvPr>
            <p:ph sz="half" idx="2"/>
          </p:nvPr>
        </p:nvSpPr>
        <p:spPr>
          <a:xfrm>
            <a:off x="4283968" y="764704"/>
            <a:ext cx="4246562" cy="4854575"/>
          </a:xfrm>
        </p:spPr>
        <p:txBody>
          <a:bodyPr/>
          <a:lstStyle/>
          <a:p>
            <a:pPr>
              <a:defRPr/>
            </a:pPr>
            <a:r>
              <a:rPr lang="en-GB" altLang="lv-LV" dirty="0" smtClean="0"/>
              <a:t>Health effects (general and work related)</a:t>
            </a:r>
          </a:p>
          <a:p>
            <a:pPr>
              <a:defRPr/>
            </a:pPr>
            <a:r>
              <a:rPr lang="en-GB" altLang="lv-LV" dirty="0" smtClean="0"/>
              <a:t>Accidents at work (by age, and sex)</a:t>
            </a:r>
            <a:endParaRPr lang="lv-LV" altLang="lv-LV" dirty="0" smtClean="0"/>
          </a:p>
          <a:p>
            <a:pPr>
              <a:defRPr/>
            </a:pPr>
            <a:r>
              <a:rPr lang="lv-LV" altLang="lv-LV" dirty="0" smtClean="0"/>
              <a:t>Complaints and occupational diseases</a:t>
            </a:r>
          </a:p>
          <a:p>
            <a:pPr>
              <a:defRPr/>
            </a:pPr>
            <a:r>
              <a:rPr lang="lv-LV" altLang="lv-LV" dirty="0" smtClean="0"/>
              <a:t>Work ability index</a:t>
            </a:r>
            <a:endParaRPr lang="en-GB" altLang="lv-LV" dirty="0" smtClean="0"/>
          </a:p>
          <a:p>
            <a:pPr>
              <a:defRPr/>
            </a:pPr>
            <a:r>
              <a:rPr lang="en-GB" altLang="lv-LV" dirty="0" smtClean="0"/>
              <a:t>What next?</a:t>
            </a:r>
            <a:endParaRPr lang="lv-LV" altLang="lv-LV" dirty="0" smtClean="0"/>
          </a:p>
          <a:p>
            <a:pPr>
              <a:defRPr/>
            </a:pPr>
            <a:endParaRPr lang="lv-LV" altLang="lv-LV" dirty="0"/>
          </a:p>
        </p:txBody>
      </p:sp>
      <p:pic>
        <p:nvPicPr>
          <p:cNvPr id="17412" name="Content Placeholder 4"/>
          <p:cNvPicPr>
            <a:picLocks noGrp="1" noChangeAspect="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547688" y="1412875"/>
            <a:ext cx="3305175" cy="4248150"/>
          </a:xfrm>
        </p:spPr>
      </p:pic>
    </p:spTree>
    <p:extLst>
      <p:ext uri="{BB962C8B-B14F-4D97-AF65-F5344CB8AC3E}">
        <p14:creationId xmlns:p14="http://schemas.microsoft.com/office/powerpoint/2010/main" val="31850610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lv-LV" dirty="0" smtClean="0"/>
              <a:t>Mean age of occupational patients by age and gender (1993-2012</a:t>
            </a:r>
            <a:r>
              <a:rPr lang="lv-LV" dirty="0"/>
              <a:t>)</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268760"/>
            <a:ext cx="8352928" cy="5048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993369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395536" y="188640"/>
            <a:ext cx="8424863" cy="936625"/>
          </a:xfrm>
        </p:spPr>
        <p:txBody>
          <a:bodyPr/>
          <a:lstStyle/>
          <a:p>
            <a:r>
              <a:rPr lang="en-GB" sz="2800" dirty="0"/>
              <a:t>Frequency dynamics of the main groups of occupational diseases in Latvia </a:t>
            </a:r>
            <a:r>
              <a:rPr lang="en-GB" sz="2800" dirty="0" smtClean="0"/>
              <a:t>1996-201</a:t>
            </a:r>
            <a:r>
              <a:rPr lang="lv-LV" sz="2800" dirty="0" smtClean="0"/>
              <a:t>1</a:t>
            </a:r>
            <a:r>
              <a:rPr lang="en-GB" sz="2800" dirty="0" smtClean="0"/>
              <a:t> per 100</a:t>
            </a:r>
            <a:r>
              <a:rPr lang="lv-LV" sz="2800" dirty="0" smtClean="0"/>
              <a:t> </a:t>
            </a:r>
            <a:r>
              <a:rPr lang="en-GB" sz="2800" dirty="0" smtClean="0"/>
              <a:t>000 </a:t>
            </a:r>
            <a:r>
              <a:rPr lang="lv-LV" sz="2800" dirty="0" smtClean="0"/>
              <a:t>workers</a:t>
            </a:r>
            <a:endParaRPr lang="lv-LV" altLang="lv-LV" sz="2800" dirty="0" smtClean="0"/>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275441"/>
            <a:ext cx="8496944" cy="4876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01958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92170" y="457200"/>
            <a:ext cx="8951830" cy="1080120"/>
          </a:xfrm>
        </p:spPr>
        <p:txBody>
          <a:bodyPr/>
          <a:lstStyle/>
          <a:p>
            <a:r>
              <a:rPr lang="en-GB" dirty="0"/>
              <a:t>Employees suffering from health disorders caused by the harmful occupational </a:t>
            </a:r>
            <a:r>
              <a:rPr lang="en-GB" dirty="0" smtClean="0"/>
              <a:t>factors</a:t>
            </a:r>
            <a:r>
              <a:rPr lang="lv-LV" dirty="0" smtClean="0"/>
              <a:t> (%)</a:t>
            </a:r>
            <a:endParaRPr lang="lv-LV" dirty="0"/>
          </a:p>
        </p:txBody>
      </p:sp>
      <p:sp>
        <p:nvSpPr>
          <p:cNvPr id="5" name="Rectangle 4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lv-LV"/>
          </a:p>
        </p:txBody>
      </p:sp>
      <p:grpSp>
        <p:nvGrpSpPr>
          <p:cNvPr id="6" name="Canvas 765"/>
          <p:cNvGrpSpPr>
            <a:grpSpLocks/>
          </p:cNvGrpSpPr>
          <p:nvPr/>
        </p:nvGrpSpPr>
        <p:grpSpPr bwMode="auto">
          <a:xfrm>
            <a:off x="192170" y="1845937"/>
            <a:ext cx="8897720" cy="3605428"/>
            <a:chOff x="0" y="0"/>
            <a:chExt cx="61857" cy="13747"/>
          </a:xfrm>
        </p:grpSpPr>
        <p:sp>
          <p:nvSpPr>
            <p:cNvPr id="7" name="AutoShape 45"/>
            <p:cNvSpPr>
              <a:spLocks noChangeAspect="1" noChangeArrowheads="1"/>
            </p:cNvSpPr>
            <p:nvPr/>
          </p:nvSpPr>
          <p:spPr bwMode="auto">
            <a:xfrm>
              <a:off x="0" y="0"/>
              <a:ext cx="57569" cy="1374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lv-LV" sz="7200"/>
            </a:p>
          </p:txBody>
        </p:sp>
        <p:sp>
          <p:nvSpPr>
            <p:cNvPr id="8" name="Rectangle 4256"/>
            <p:cNvSpPr>
              <a:spLocks noChangeArrowheads="1"/>
            </p:cNvSpPr>
            <p:nvPr/>
          </p:nvSpPr>
          <p:spPr bwMode="auto">
            <a:xfrm>
              <a:off x="88" y="88"/>
              <a:ext cx="57481" cy="1344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lv-LV" sz="7200"/>
            </a:p>
          </p:txBody>
        </p:sp>
        <p:sp>
          <p:nvSpPr>
            <p:cNvPr id="9" name="Freeform 4257"/>
            <p:cNvSpPr>
              <a:spLocks noEditPoints="1"/>
            </p:cNvSpPr>
            <p:nvPr/>
          </p:nvSpPr>
          <p:spPr bwMode="auto">
            <a:xfrm>
              <a:off x="4057" y="3016"/>
              <a:ext cx="4229" cy="9309"/>
            </a:xfrm>
            <a:custGeom>
              <a:avLst/>
              <a:gdLst>
                <a:gd name="T0" fmla="*/ 0 w 666"/>
                <a:gd name="T1" fmla="*/ 741045 h 1466"/>
                <a:gd name="T2" fmla="*/ 319405 w 666"/>
                <a:gd name="T3" fmla="*/ 741045 h 1466"/>
                <a:gd name="T4" fmla="*/ 319405 w 666"/>
                <a:gd name="T5" fmla="*/ 930910 h 1466"/>
                <a:gd name="T6" fmla="*/ 0 w 666"/>
                <a:gd name="T7" fmla="*/ 930910 h 1466"/>
                <a:gd name="T8" fmla="*/ 0 w 666"/>
                <a:gd name="T9" fmla="*/ 741045 h 1466"/>
                <a:gd name="T10" fmla="*/ 0 w 666"/>
                <a:gd name="T11" fmla="*/ 370840 h 1466"/>
                <a:gd name="T12" fmla="*/ 293370 w 666"/>
                <a:gd name="T13" fmla="*/ 370840 h 1466"/>
                <a:gd name="T14" fmla="*/ 293370 w 666"/>
                <a:gd name="T15" fmla="*/ 560070 h 1466"/>
                <a:gd name="T16" fmla="*/ 0 w 666"/>
                <a:gd name="T17" fmla="*/ 560070 h 1466"/>
                <a:gd name="T18" fmla="*/ 0 w 666"/>
                <a:gd name="T19" fmla="*/ 370840 h 1466"/>
                <a:gd name="T20" fmla="*/ 0 w 666"/>
                <a:gd name="T21" fmla="*/ 0 h 1466"/>
                <a:gd name="T22" fmla="*/ 422910 w 666"/>
                <a:gd name="T23" fmla="*/ 0 h 1466"/>
                <a:gd name="T24" fmla="*/ 422910 w 666"/>
                <a:gd name="T25" fmla="*/ 198120 h 1466"/>
                <a:gd name="T26" fmla="*/ 0 w 666"/>
                <a:gd name="T27" fmla="*/ 198120 h 1466"/>
                <a:gd name="T28" fmla="*/ 0 w 666"/>
                <a:gd name="T29" fmla="*/ 0 h 146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66" h="1466">
                  <a:moveTo>
                    <a:pt x="0" y="1167"/>
                  </a:moveTo>
                  <a:lnTo>
                    <a:pt x="503" y="1167"/>
                  </a:lnTo>
                  <a:lnTo>
                    <a:pt x="503" y="1466"/>
                  </a:lnTo>
                  <a:lnTo>
                    <a:pt x="0" y="1466"/>
                  </a:lnTo>
                  <a:lnTo>
                    <a:pt x="0" y="1167"/>
                  </a:lnTo>
                  <a:close/>
                  <a:moveTo>
                    <a:pt x="0" y="584"/>
                  </a:moveTo>
                  <a:lnTo>
                    <a:pt x="462" y="584"/>
                  </a:lnTo>
                  <a:lnTo>
                    <a:pt x="462" y="882"/>
                  </a:lnTo>
                  <a:lnTo>
                    <a:pt x="0" y="882"/>
                  </a:lnTo>
                  <a:lnTo>
                    <a:pt x="0" y="584"/>
                  </a:lnTo>
                  <a:close/>
                  <a:moveTo>
                    <a:pt x="0" y="0"/>
                  </a:moveTo>
                  <a:lnTo>
                    <a:pt x="666" y="0"/>
                  </a:lnTo>
                  <a:lnTo>
                    <a:pt x="666" y="312"/>
                  </a:lnTo>
                  <a:lnTo>
                    <a:pt x="0" y="312"/>
                  </a:lnTo>
                  <a:lnTo>
                    <a:pt x="0" y="0"/>
                  </a:lnTo>
                  <a:close/>
                </a:path>
              </a:pathLst>
            </a:custGeom>
            <a:solidFill>
              <a:srgbClr val="C500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lv-LV" sz="7200"/>
            </a:p>
          </p:txBody>
        </p:sp>
        <p:sp>
          <p:nvSpPr>
            <p:cNvPr id="10" name="Freeform 4258"/>
            <p:cNvSpPr>
              <a:spLocks noEditPoints="1"/>
            </p:cNvSpPr>
            <p:nvPr/>
          </p:nvSpPr>
          <p:spPr bwMode="auto">
            <a:xfrm>
              <a:off x="6991" y="3016"/>
              <a:ext cx="8115" cy="9309"/>
            </a:xfrm>
            <a:custGeom>
              <a:avLst/>
              <a:gdLst>
                <a:gd name="T0" fmla="*/ 26035 w 1278"/>
                <a:gd name="T1" fmla="*/ 741045 h 1466"/>
                <a:gd name="T2" fmla="*/ 811530 w 1278"/>
                <a:gd name="T3" fmla="*/ 741045 h 1466"/>
                <a:gd name="T4" fmla="*/ 811530 w 1278"/>
                <a:gd name="T5" fmla="*/ 930910 h 1466"/>
                <a:gd name="T6" fmla="*/ 26035 w 1278"/>
                <a:gd name="T7" fmla="*/ 930910 h 1466"/>
                <a:gd name="T8" fmla="*/ 26035 w 1278"/>
                <a:gd name="T9" fmla="*/ 741045 h 1466"/>
                <a:gd name="T10" fmla="*/ 0 w 1278"/>
                <a:gd name="T11" fmla="*/ 370840 h 1466"/>
                <a:gd name="T12" fmla="*/ 560705 w 1278"/>
                <a:gd name="T13" fmla="*/ 370840 h 1466"/>
                <a:gd name="T14" fmla="*/ 560705 w 1278"/>
                <a:gd name="T15" fmla="*/ 560070 h 1466"/>
                <a:gd name="T16" fmla="*/ 0 w 1278"/>
                <a:gd name="T17" fmla="*/ 560070 h 1466"/>
                <a:gd name="T18" fmla="*/ 0 w 1278"/>
                <a:gd name="T19" fmla="*/ 370840 h 1466"/>
                <a:gd name="T20" fmla="*/ 129540 w 1278"/>
                <a:gd name="T21" fmla="*/ 0 h 1466"/>
                <a:gd name="T22" fmla="*/ 785495 w 1278"/>
                <a:gd name="T23" fmla="*/ 0 h 1466"/>
                <a:gd name="T24" fmla="*/ 785495 w 1278"/>
                <a:gd name="T25" fmla="*/ 198120 h 1466"/>
                <a:gd name="T26" fmla="*/ 129540 w 1278"/>
                <a:gd name="T27" fmla="*/ 198120 h 1466"/>
                <a:gd name="T28" fmla="*/ 129540 w 1278"/>
                <a:gd name="T29" fmla="*/ 0 h 146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278" h="1466">
                  <a:moveTo>
                    <a:pt x="41" y="1167"/>
                  </a:moveTo>
                  <a:lnTo>
                    <a:pt x="1278" y="1167"/>
                  </a:lnTo>
                  <a:lnTo>
                    <a:pt x="1278" y="1466"/>
                  </a:lnTo>
                  <a:lnTo>
                    <a:pt x="41" y="1466"/>
                  </a:lnTo>
                  <a:lnTo>
                    <a:pt x="41" y="1167"/>
                  </a:lnTo>
                  <a:close/>
                  <a:moveTo>
                    <a:pt x="0" y="584"/>
                  </a:moveTo>
                  <a:lnTo>
                    <a:pt x="883" y="584"/>
                  </a:lnTo>
                  <a:lnTo>
                    <a:pt x="883" y="882"/>
                  </a:lnTo>
                  <a:lnTo>
                    <a:pt x="0" y="882"/>
                  </a:lnTo>
                  <a:lnTo>
                    <a:pt x="0" y="584"/>
                  </a:lnTo>
                  <a:close/>
                  <a:moveTo>
                    <a:pt x="204" y="0"/>
                  </a:moveTo>
                  <a:lnTo>
                    <a:pt x="1237" y="0"/>
                  </a:lnTo>
                  <a:lnTo>
                    <a:pt x="1237" y="312"/>
                  </a:lnTo>
                  <a:lnTo>
                    <a:pt x="204" y="312"/>
                  </a:lnTo>
                  <a:lnTo>
                    <a:pt x="204" y="0"/>
                  </a:lnTo>
                  <a:close/>
                </a:path>
              </a:pathLst>
            </a:custGeom>
            <a:solidFill>
              <a:srgbClr val="F791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lv-LV" sz="7200"/>
            </a:p>
          </p:txBody>
        </p:sp>
        <p:sp>
          <p:nvSpPr>
            <p:cNvPr id="11" name="Freeform 4259"/>
            <p:cNvSpPr>
              <a:spLocks noEditPoints="1"/>
            </p:cNvSpPr>
            <p:nvPr/>
          </p:nvSpPr>
          <p:spPr bwMode="auto">
            <a:xfrm>
              <a:off x="12598" y="3016"/>
              <a:ext cx="9322" cy="9309"/>
            </a:xfrm>
            <a:custGeom>
              <a:avLst/>
              <a:gdLst>
                <a:gd name="T0" fmla="*/ 250825 w 1468"/>
                <a:gd name="T1" fmla="*/ 741045 h 1466"/>
                <a:gd name="T2" fmla="*/ 923925 w 1468"/>
                <a:gd name="T3" fmla="*/ 741045 h 1466"/>
                <a:gd name="T4" fmla="*/ 923925 w 1468"/>
                <a:gd name="T5" fmla="*/ 930910 h 1466"/>
                <a:gd name="T6" fmla="*/ 250825 w 1468"/>
                <a:gd name="T7" fmla="*/ 930910 h 1466"/>
                <a:gd name="T8" fmla="*/ 250825 w 1468"/>
                <a:gd name="T9" fmla="*/ 741045 h 1466"/>
                <a:gd name="T10" fmla="*/ 0 w 1468"/>
                <a:gd name="T11" fmla="*/ 370840 h 1466"/>
                <a:gd name="T12" fmla="*/ 613410 w 1468"/>
                <a:gd name="T13" fmla="*/ 370840 h 1466"/>
                <a:gd name="T14" fmla="*/ 613410 w 1468"/>
                <a:gd name="T15" fmla="*/ 560070 h 1466"/>
                <a:gd name="T16" fmla="*/ 0 w 1468"/>
                <a:gd name="T17" fmla="*/ 560070 h 1466"/>
                <a:gd name="T18" fmla="*/ 0 w 1468"/>
                <a:gd name="T19" fmla="*/ 370840 h 1466"/>
                <a:gd name="T20" fmla="*/ 224790 w 1468"/>
                <a:gd name="T21" fmla="*/ 0 h 1466"/>
                <a:gd name="T22" fmla="*/ 932180 w 1468"/>
                <a:gd name="T23" fmla="*/ 0 h 1466"/>
                <a:gd name="T24" fmla="*/ 932180 w 1468"/>
                <a:gd name="T25" fmla="*/ 198120 h 1466"/>
                <a:gd name="T26" fmla="*/ 224790 w 1468"/>
                <a:gd name="T27" fmla="*/ 198120 h 1466"/>
                <a:gd name="T28" fmla="*/ 224790 w 1468"/>
                <a:gd name="T29" fmla="*/ 0 h 146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468" h="1466">
                  <a:moveTo>
                    <a:pt x="395" y="1167"/>
                  </a:moveTo>
                  <a:lnTo>
                    <a:pt x="1455" y="1167"/>
                  </a:lnTo>
                  <a:lnTo>
                    <a:pt x="1455" y="1466"/>
                  </a:lnTo>
                  <a:lnTo>
                    <a:pt x="395" y="1466"/>
                  </a:lnTo>
                  <a:lnTo>
                    <a:pt x="395" y="1167"/>
                  </a:lnTo>
                  <a:close/>
                  <a:moveTo>
                    <a:pt x="0" y="584"/>
                  </a:moveTo>
                  <a:lnTo>
                    <a:pt x="966" y="584"/>
                  </a:lnTo>
                  <a:lnTo>
                    <a:pt x="966" y="882"/>
                  </a:lnTo>
                  <a:lnTo>
                    <a:pt x="0" y="882"/>
                  </a:lnTo>
                  <a:lnTo>
                    <a:pt x="0" y="584"/>
                  </a:lnTo>
                  <a:close/>
                  <a:moveTo>
                    <a:pt x="354" y="0"/>
                  </a:moveTo>
                  <a:lnTo>
                    <a:pt x="1468" y="0"/>
                  </a:lnTo>
                  <a:lnTo>
                    <a:pt x="1468" y="312"/>
                  </a:lnTo>
                  <a:lnTo>
                    <a:pt x="354" y="312"/>
                  </a:lnTo>
                  <a:lnTo>
                    <a:pt x="354" y="0"/>
                  </a:lnTo>
                  <a:close/>
                </a:path>
              </a:pathLst>
            </a:custGeom>
            <a:solidFill>
              <a:srgbClr val="EF52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lv-LV" sz="7200"/>
            </a:p>
          </p:txBody>
        </p:sp>
        <p:sp>
          <p:nvSpPr>
            <p:cNvPr id="12" name="Freeform 4260"/>
            <p:cNvSpPr>
              <a:spLocks noEditPoints="1"/>
            </p:cNvSpPr>
            <p:nvPr/>
          </p:nvSpPr>
          <p:spPr bwMode="auto">
            <a:xfrm>
              <a:off x="18732" y="3016"/>
              <a:ext cx="36938" cy="9309"/>
            </a:xfrm>
            <a:custGeom>
              <a:avLst/>
              <a:gdLst>
                <a:gd name="T0" fmla="*/ 310515 w 5817"/>
                <a:gd name="T1" fmla="*/ 741045 h 1466"/>
                <a:gd name="T2" fmla="*/ 3684905 w 5817"/>
                <a:gd name="T3" fmla="*/ 741045 h 1466"/>
                <a:gd name="T4" fmla="*/ 3684905 w 5817"/>
                <a:gd name="T5" fmla="*/ 930910 h 1466"/>
                <a:gd name="T6" fmla="*/ 310515 w 5817"/>
                <a:gd name="T7" fmla="*/ 930910 h 1466"/>
                <a:gd name="T8" fmla="*/ 310515 w 5817"/>
                <a:gd name="T9" fmla="*/ 741045 h 1466"/>
                <a:gd name="T10" fmla="*/ 0 w 5817"/>
                <a:gd name="T11" fmla="*/ 370840 h 1466"/>
                <a:gd name="T12" fmla="*/ 3693795 w 5817"/>
                <a:gd name="T13" fmla="*/ 370840 h 1466"/>
                <a:gd name="T14" fmla="*/ 3693795 w 5817"/>
                <a:gd name="T15" fmla="*/ 560070 h 1466"/>
                <a:gd name="T16" fmla="*/ 0 w 5817"/>
                <a:gd name="T17" fmla="*/ 560070 h 1466"/>
                <a:gd name="T18" fmla="*/ 0 w 5817"/>
                <a:gd name="T19" fmla="*/ 370840 h 1466"/>
                <a:gd name="T20" fmla="*/ 318770 w 5817"/>
                <a:gd name="T21" fmla="*/ 0 h 1466"/>
                <a:gd name="T22" fmla="*/ 3684905 w 5817"/>
                <a:gd name="T23" fmla="*/ 0 h 1466"/>
                <a:gd name="T24" fmla="*/ 3684905 w 5817"/>
                <a:gd name="T25" fmla="*/ 198120 h 1466"/>
                <a:gd name="T26" fmla="*/ 318770 w 5817"/>
                <a:gd name="T27" fmla="*/ 198120 h 1466"/>
                <a:gd name="T28" fmla="*/ 318770 w 5817"/>
                <a:gd name="T29" fmla="*/ 0 h 146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817" h="1466">
                  <a:moveTo>
                    <a:pt x="489" y="1167"/>
                  </a:moveTo>
                  <a:lnTo>
                    <a:pt x="5803" y="1167"/>
                  </a:lnTo>
                  <a:lnTo>
                    <a:pt x="5803" y="1466"/>
                  </a:lnTo>
                  <a:lnTo>
                    <a:pt x="489" y="1466"/>
                  </a:lnTo>
                  <a:lnTo>
                    <a:pt x="489" y="1167"/>
                  </a:lnTo>
                  <a:close/>
                  <a:moveTo>
                    <a:pt x="0" y="584"/>
                  </a:moveTo>
                  <a:lnTo>
                    <a:pt x="5817" y="584"/>
                  </a:lnTo>
                  <a:lnTo>
                    <a:pt x="5817" y="882"/>
                  </a:lnTo>
                  <a:lnTo>
                    <a:pt x="0" y="882"/>
                  </a:lnTo>
                  <a:lnTo>
                    <a:pt x="0" y="584"/>
                  </a:lnTo>
                  <a:close/>
                  <a:moveTo>
                    <a:pt x="502" y="0"/>
                  </a:moveTo>
                  <a:lnTo>
                    <a:pt x="5803" y="0"/>
                  </a:lnTo>
                  <a:lnTo>
                    <a:pt x="5803" y="312"/>
                  </a:lnTo>
                  <a:lnTo>
                    <a:pt x="502" y="312"/>
                  </a:lnTo>
                  <a:lnTo>
                    <a:pt x="502" y="0"/>
                  </a:lnTo>
                  <a:close/>
                </a:path>
              </a:pathLst>
            </a:custGeom>
            <a:solidFill>
              <a:srgbClr val="7A22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lv-LV" sz="7200"/>
            </a:p>
          </p:txBody>
        </p:sp>
        <p:sp>
          <p:nvSpPr>
            <p:cNvPr id="13" name="Freeform 4261"/>
            <p:cNvSpPr>
              <a:spLocks noEditPoints="1"/>
            </p:cNvSpPr>
            <p:nvPr/>
          </p:nvSpPr>
          <p:spPr bwMode="auto">
            <a:xfrm>
              <a:off x="55581" y="3016"/>
              <a:ext cx="432" cy="9309"/>
            </a:xfrm>
            <a:custGeom>
              <a:avLst/>
              <a:gdLst>
                <a:gd name="T0" fmla="*/ 0 w 68"/>
                <a:gd name="T1" fmla="*/ 741045 h 1466"/>
                <a:gd name="T2" fmla="*/ 43180 w 68"/>
                <a:gd name="T3" fmla="*/ 741045 h 1466"/>
                <a:gd name="T4" fmla="*/ 43180 w 68"/>
                <a:gd name="T5" fmla="*/ 930910 h 1466"/>
                <a:gd name="T6" fmla="*/ 0 w 68"/>
                <a:gd name="T7" fmla="*/ 930910 h 1466"/>
                <a:gd name="T8" fmla="*/ 0 w 68"/>
                <a:gd name="T9" fmla="*/ 741045 h 1466"/>
                <a:gd name="T10" fmla="*/ 8890 w 68"/>
                <a:gd name="T11" fmla="*/ 370840 h 1466"/>
                <a:gd name="T12" fmla="*/ 43180 w 68"/>
                <a:gd name="T13" fmla="*/ 370840 h 1466"/>
                <a:gd name="T14" fmla="*/ 43180 w 68"/>
                <a:gd name="T15" fmla="*/ 560070 h 1466"/>
                <a:gd name="T16" fmla="*/ 8890 w 68"/>
                <a:gd name="T17" fmla="*/ 560070 h 1466"/>
                <a:gd name="T18" fmla="*/ 8890 w 68"/>
                <a:gd name="T19" fmla="*/ 370840 h 1466"/>
                <a:gd name="T20" fmla="*/ 0 w 68"/>
                <a:gd name="T21" fmla="*/ 0 h 1466"/>
                <a:gd name="T22" fmla="*/ 43180 w 68"/>
                <a:gd name="T23" fmla="*/ 0 h 1466"/>
                <a:gd name="T24" fmla="*/ 43180 w 68"/>
                <a:gd name="T25" fmla="*/ 198120 h 1466"/>
                <a:gd name="T26" fmla="*/ 0 w 68"/>
                <a:gd name="T27" fmla="*/ 198120 h 1466"/>
                <a:gd name="T28" fmla="*/ 0 w 68"/>
                <a:gd name="T29" fmla="*/ 0 h 146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8" h="1466">
                  <a:moveTo>
                    <a:pt x="0" y="1167"/>
                  </a:moveTo>
                  <a:lnTo>
                    <a:pt x="68" y="1167"/>
                  </a:lnTo>
                  <a:lnTo>
                    <a:pt x="68" y="1466"/>
                  </a:lnTo>
                  <a:lnTo>
                    <a:pt x="0" y="1466"/>
                  </a:lnTo>
                  <a:lnTo>
                    <a:pt x="0" y="1167"/>
                  </a:lnTo>
                  <a:close/>
                  <a:moveTo>
                    <a:pt x="14" y="584"/>
                  </a:moveTo>
                  <a:lnTo>
                    <a:pt x="68" y="584"/>
                  </a:lnTo>
                  <a:lnTo>
                    <a:pt x="68" y="882"/>
                  </a:lnTo>
                  <a:lnTo>
                    <a:pt x="14" y="882"/>
                  </a:lnTo>
                  <a:lnTo>
                    <a:pt x="14" y="584"/>
                  </a:lnTo>
                  <a:close/>
                  <a:moveTo>
                    <a:pt x="0" y="0"/>
                  </a:moveTo>
                  <a:lnTo>
                    <a:pt x="68" y="0"/>
                  </a:lnTo>
                  <a:lnTo>
                    <a:pt x="68" y="312"/>
                  </a:lnTo>
                  <a:lnTo>
                    <a:pt x="0" y="312"/>
                  </a:lnTo>
                  <a:lnTo>
                    <a:pt x="0" y="0"/>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lv-LV" sz="7200"/>
            </a:p>
          </p:txBody>
        </p:sp>
        <p:sp>
          <p:nvSpPr>
            <p:cNvPr id="14" name="Rectangle 4262"/>
            <p:cNvSpPr>
              <a:spLocks noChangeArrowheads="1"/>
            </p:cNvSpPr>
            <p:nvPr/>
          </p:nvSpPr>
          <p:spPr bwMode="auto">
            <a:xfrm>
              <a:off x="5867" y="2193"/>
              <a:ext cx="89" cy="11036"/>
            </a:xfrm>
            <a:prstGeom prst="rect">
              <a:avLst/>
            </a:prstGeom>
            <a:solidFill>
              <a:srgbClr val="868686"/>
            </a:solidFill>
            <a:ln w="8890">
              <a:solidFill>
                <a:srgbClr val="868686"/>
              </a:solidFill>
              <a:miter lim="800000"/>
              <a:headEnd/>
              <a:tailEnd/>
            </a:ln>
          </p:spPr>
          <p:txBody>
            <a:bodyPr vert="horz" wrap="square" lIns="91440" tIns="45720" rIns="91440" bIns="45720" numCol="1" anchor="t" anchorCtr="0" compatLnSpc="1">
              <a:prstTxWarp prst="textNoShape">
                <a:avLst/>
              </a:prstTxWarp>
            </a:bodyPr>
            <a:lstStyle/>
            <a:p>
              <a:endParaRPr lang="lv-LV" sz="7200"/>
            </a:p>
          </p:txBody>
        </p:sp>
        <p:sp>
          <p:nvSpPr>
            <p:cNvPr id="15" name="Freeform 4263"/>
            <p:cNvSpPr>
              <a:spLocks noEditPoints="1"/>
            </p:cNvSpPr>
            <p:nvPr/>
          </p:nvSpPr>
          <p:spPr bwMode="auto">
            <a:xfrm>
              <a:off x="3625" y="2152"/>
              <a:ext cx="343" cy="11119"/>
            </a:xfrm>
            <a:custGeom>
              <a:avLst/>
              <a:gdLst>
                <a:gd name="T0" fmla="*/ 0 w 54"/>
                <a:gd name="T1" fmla="*/ 1103630 h 1751"/>
                <a:gd name="T2" fmla="*/ 34290 w 54"/>
                <a:gd name="T3" fmla="*/ 1103630 h 1751"/>
                <a:gd name="T4" fmla="*/ 34290 w 54"/>
                <a:gd name="T5" fmla="*/ 1111885 h 1751"/>
                <a:gd name="T6" fmla="*/ 0 w 54"/>
                <a:gd name="T7" fmla="*/ 1111885 h 1751"/>
                <a:gd name="T8" fmla="*/ 0 w 54"/>
                <a:gd name="T9" fmla="*/ 1103630 h 1751"/>
                <a:gd name="T10" fmla="*/ 0 w 54"/>
                <a:gd name="T11" fmla="*/ 732790 h 1751"/>
                <a:gd name="T12" fmla="*/ 34290 w 54"/>
                <a:gd name="T13" fmla="*/ 732790 h 1751"/>
                <a:gd name="T14" fmla="*/ 34290 w 54"/>
                <a:gd name="T15" fmla="*/ 741680 h 1751"/>
                <a:gd name="T16" fmla="*/ 0 w 54"/>
                <a:gd name="T17" fmla="*/ 741680 h 1751"/>
                <a:gd name="T18" fmla="*/ 0 w 54"/>
                <a:gd name="T19" fmla="*/ 732790 h 1751"/>
                <a:gd name="T20" fmla="*/ 0 w 54"/>
                <a:gd name="T21" fmla="*/ 361950 h 1751"/>
                <a:gd name="T22" fmla="*/ 34290 w 54"/>
                <a:gd name="T23" fmla="*/ 361950 h 1751"/>
                <a:gd name="T24" fmla="*/ 34290 w 54"/>
                <a:gd name="T25" fmla="*/ 370840 h 1751"/>
                <a:gd name="T26" fmla="*/ 0 w 54"/>
                <a:gd name="T27" fmla="*/ 370840 h 1751"/>
                <a:gd name="T28" fmla="*/ 0 w 54"/>
                <a:gd name="T29" fmla="*/ 361950 h 1751"/>
                <a:gd name="T30" fmla="*/ 0 w 54"/>
                <a:gd name="T31" fmla="*/ 0 h 1751"/>
                <a:gd name="T32" fmla="*/ 34290 w 54"/>
                <a:gd name="T33" fmla="*/ 0 h 1751"/>
                <a:gd name="T34" fmla="*/ 34290 w 54"/>
                <a:gd name="T35" fmla="*/ 8890 h 1751"/>
                <a:gd name="T36" fmla="*/ 0 w 54"/>
                <a:gd name="T37" fmla="*/ 8890 h 1751"/>
                <a:gd name="T38" fmla="*/ 0 w 54"/>
                <a:gd name="T39" fmla="*/ 0 h 175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54" h="1751">
                  <a:moveTo>
                    <a:pt x="0" y="1738"/>
                  </a:moveTo>
                  <a:lnTo>
                    <a:pt x="54" y="1738"/>
                  </a:lnTo>
                  <a:lnTo>
                    <a:pt x="54" y="1751"/>
                  </a:lnTo>
                  <a:lnTo>
                    <a:pt x="0" y="1751"/>
                  </a:lnTo>
                  <a:lnTo>
                    <a:pt x="0" y="1738"/>
                  </a:lnTo>
                  <a:close/>
                  <a:moveTo>
                    <a:pt x="0" y="1154"/>
                  </a:moveTo>
                  <a:lnTo>
                    <a:pt x="54" y="1154"/>
                  </a:lnTo>
                  <a:lnTo>
                    <a:pt x="54" y="1168"/>
                  </a:lnTo>
                  <a:lnTo>
                    <a:pt x="0" y="1168"/>
                  </a:lnTo>
                  <a:lnTo>
                    <a:pt x="0" y="1154"/>
                  </a:lnTo>
                  <a:close/>
                  <a:moveTo>
                    <a:pt x="0" y="570"/>
                  </a:moveTo>
                  <a:lnTo>
                    <a:pt x="54" y="570"/>
                  </a:lnTo>
                  <a:lnTo>
                    <a:pt x="54" y="584"/>
                  </a:lnTo>
                  <a:lnTo>
                    <a:pt x="0" y="584"/>
                  </a:lnTo>
                  <a:lnTo>
                    <a:pt x="0" y="570"/>
                  </a:lnTo>
                  <a:close/>
                  <a:moveTo>
                    <a:pt x="0" y="0"/>
                  </a:moveTo>
                  <a:lnTo>
                    <a:pt x="54" y="0"/>
                  </a:lnTo>
                  <a:lnTo>
                    <a:pt x="54" y="14"/>
                  </a:lnTo>
                  <a:lnTo>
                    <a:pt x="0" y="14"/>
                  </a:lnTo>
                  <a:lnTo>
                    <a:pt x="0" y="0"/>
                  </a:lnTo>
                  <a:close/>
                </a:path>
              </a:pathLst>
            </a:custGeom>
            <a:solidFill>
              <a:srgbClr val="868686"/>
            </a:solidFill>
            <a:ln w="8890">
              <a:solidFill>
                <a:srgbClr val="868686"/>
              </a:solidFill>
              <a:round/>
              <a:headEnd/>
              <a:tailEnd/>
            </a:ln>
          </p:spPr>
          <p:txBody>
            <a:bodyPr vert="horz" wrap="square" lIns="91440" tIns="45720" rIns="91440" bIns="45720" numCol="1" anchor="t" anchorCtr="0" compatLnSpc="1">
              <a:prstTxWarp prst="textNoShape">
                <a:avLst/>
              </a:prstTxWarp>
            </a:bodyPr>
            <a:lstStyle/>
            <a:p>
              <a:endParaRPr lang="lv-LV" sz="7200"/>
            </a:p>
          </p:txBody>
        </p:sp>
        <p:sp>
          <p:nvSpPr>
            <p:cNvPr id="16" name="Rectangle 4264"/>
            <p:cNvSpPr>
              <a:spLocks noChangeArrowheads="1"/>
            </p:cNvSpPr>
            <p:nvPr/>
          </p:nvSpPr>
          <p:spPr bwMode="auto">
            <a:xfrm>
              <a:off x="5353" y="10775"/>
              <a:ext cx="1034" cy="1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lv-LV" sz="2000" b="0" i="0" u="none" strike="noStrike" cap="none" normalizeH="0" baseline="0" smtClean="0">
                  <a:ln>
                    <a:noFill/>
                  </a:ln>
                  <a:solidFill>
                    <a:srgbClr val="FFFFFF"/>
                  </a:solidFill>
                  <a:effectLst/>
                  <a:latin typeface="Arial" pitchFamily="34" charset="0"/>
                  <a:ea typeface="Calibri" pitchFamily="34" charset="0"/>
                  <a:cs typeface="Verdana" pitchFamily="34" charset="0"/>
                </a:rPr>
                <a:t>6</a:t>
              </a:r>
              <a:endParaRPr kumimoji="0" lang="en-US" altLang="lv-LV" sz="6000" b="0" i="0" u="none" strike="noStrike" cap="none" normalizeH="0" baseline="0" smtClean="0">
                <a:ln>
                  <a:noFill/>
                </a:ln>
                <a:solidFill>
                  <a:schemeClr val="tx1"/>
                </a:solidFill>
                <a:effectLst/>
                <a:latin typeface="Arial" pitchFamily="34" charset="0"/>
                <a:cs typeface="Arial" pitchFamily="34" charset="0"/>
              </a:endParaRPr>
            </a:p>
          </p:txBody>
        </p:sp>
        <p:sp>
          <p:nvSpPr>
            <p:cNvPr id="17" name="Rectangle 4265"/>
            <p:cNvSpPr>
              <a:spLocks noChangeArrowheads="1"/>
            </p:cNvSpPr>
            <p:nvPr/>
          </p:nvSpPr>
          <p:spPr bwMode="auto">
            <a:xfrm>
              <a:off x="5181" y="7156"/>
              <a:ext cx="1034" cy="1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lv-LV" sz="2000" b="0" i="0" u="none" strike="noStrike" cap="none" normalizeH="0" baseline="0" smtClean="0">
                  <a:ln>
                    <a:noFill/>
                  </a:ln>
                  <a:solidFill>
                    <a:srgbClr val="FFFFFF"/>
                  </a:solidFill>
                  <a:effectLst/>
                  <a:latin typeface="Arial" pitchFamily="34" charset="0"/>
                  <a:ea typeface="Calibri" pitchFamily="34" charset="0"/>
                  <a:cs typeface="Verdana" pitchFamily="34" charset="0"/>
                </a:rPr>
                <a:t>6</a:t>
              </a:r>
              <a:endParaRPr kumimoji="0" lang="en-US" altLang="lv-LV" sz="6000" b="0" i="0" u="none" strike="noStrike" cap="none" normalizeH="0" baseline="0" smtClean="0">
                <a:ln>
                  <a:noFill/>
                </a:ln>
                <a:solidFill>
                  <a:schemeClr val="tx1"/>
                </a:solidFill>
                <a:effectLst/>
                <a:latin typeface="Arial" pitchFamily="34" charset="0"/>
                <a:cs typeface="Arial" pitchFamily="34" charset="0"/>
              </a:endParaRPr>
            </a:p>
          </p:txBody>
        </p:sp>
        <p:sp>
          <p:nvSpPr>
            <p:cNvPr id="18" name="Rectangle 4266"/>
            <p:cNvSpPr>
              <a:spLocks noChangeArrowheads="1"/>
            </p:cNvSpPr>
            <p:nvPr/>
          </p:nvSpPr>
          <p:spPr bwMode="auto">
            <a:xfrm>
              <a:off x="5867" y="3448"/>
              <a:ext cx="1034" cy="1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lv-LV" sz="2000" b="0" i="0" u="none" strike="noStrike" cap="none" normalizeH="0" baseline="0" smtClean="0">
                  <a:ln>
                    <a:noFill/>
                  </a:ln>
                  <a:solidFill>
                    <a:srgbClr val="FFFFFF"/>
                  </a:solidFill>
                  <a:effectLst/>
                  <a:latin typeface="Arial" pitchFamily="34" charset="0"/>
                  <a:ea typeface="Calibri" pitchFamily="34" charset="0"/>
                  <a:cs typeface="Verdana" pitchFamily="34" charset="0"/>
                </a:rPr>
                <a:t>8</a:t>
              </a:r>
              <a:endParaRPr kumimoji="0" lang="en-US" altLang="lv-LV" sz="6000" b="0" i="0" u="none" strike="noStrike" cap="none" normalizeH="0" baseline="0" smtClean="0">
                <a:ln>
                  <a:noFill/>
                </a:ln>
                <a:solidFill>
                  <a:schemeClr val="tx1"/>
                </a:solidFill>
                <a:effectLst/>
                <a:latin typeface="Arial" pitchFamily="34" charset="0"/>
                <a:cs typeface="Arial" pitchFamily="34" charset="0"/>
              </a:endParaRPr>
            </a:p>
          </p:txBody>
        </p:sp>
        <p:sp>
          <p:nvSpPr>
            <p:cNvPr id="19" name="Rectangle 4267"/>
            <p:cNvSpPr>
              <a:spLocks noChangeArrowheads="1"/>
            </p:cNvSpPr>
            <p:nvPr/>
          </p:nvSpPr>
          <p:spPr bwMode="auto">
            <a:xfrm>
              <a:off x="10528" y="10775"/>
              <a:ext cx="2068" cy="1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lv-LV" sz="2000" b="0" i="0" u="none" strike="noStrike" cap="none" normalizeH="0" baseline="0" smtClean="0">
                  <a:ln>
                    <a:noFill/>
                  </a:ln>
                  <a:solidFill>
                    <a:srgbClr val="FFFFFF"/>
                  </a:solidFill>
                  <a:effectLst/>
                  <a:latin typeface="Arial" pitchFamily="34" charset="0"/>
                  <a:ea typeface="Calibri" pitchFamily="34" charset="0"/>
                  <a:cs typeface="Verdana" pitchFamily="34" charset="0"/>
                </a:rPr>
                <a:t>15</a:t>
              </a:r>
              <a:endParaRPr kumimoji="0" lang="en-US" altLang="lv-LV" sz="6000" b="0" i="0" u="none" strike="noStrike" cap="none" normalizeH="0" baseline="0" smtClean="0">
                <a:ln>
                  <a:noFill/>
                </a:ln>
                <a:solidFill>
                  <a:schemeClr val="tx1"/>
                </a:solidFill>
                <a:effectLst/>
                <a:latin typeface="Arial" pitchFamily="34" charset="0"/>
                <a:cs typeface="Arial" pitchFamily="34" charset="0"/>
              </a:endParaRPr>
            </a:p>
          </p:txBody>
        </p:sp>
        <p:sp>
          <p:nvSpPr>
            <p:cNvPr id="20" name="Rectangle 4268"/>
            <p:cNvSpPr>
              <a:spLocks noChangeArrowheads="1"/>
            </p:cNvSpPr>
            <p:nvPr/>
          </p:nvSpPr>
          <p:spPr bwMode="auto">
            <a:xfrm>
              <a:off x="9150" y="7156"/>
              <a:ext cx="1930" cy="1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lv-LV" sz="2000" b="0" i="0" u="none" strike="noStrike" cap="none" normalizeH="0" baseline="0" smtClean="0">
                  <a:ln>
                    <a:noFill/>
                  </a:ln>
                  <a:solidFill>
                    <a:srgbClr val="FFFFFF"/>
                  </a:solidFill>
                  <a:effectLst/>
                  <a:latin typeface="Arial" pitchFamily="34" charset="0"/>
                  <a:ea typeface="Calibri" pitchFamily="34" charset="0"/>
                  <a:cs typeface="Verdana" pitchFamily="34" charset="0"/>
                </a:rPr>
                <a:t>11</a:t>
              </a:r>
              <a:endParaRPr kumimoji="0" lang="en-US" altLang="lv-LV" sz="6000" b="0" i="0" u="none" strike="noStrike" cap="none" normalizeH="0" baseline="0" smtClean="0">
                <a:ln>
                  <a:noFill/>
                </a:ln>
                <a:solidFill>
                  <a:schemeClr val="tx1"/>
                </a:solidFill>
                <a:effectLst/>
                <a:latin typeface="Arial" pitchFamily="34" charset="0"/>
                <a:cs typeface="Arial" pitchFamily="34" charset="0"/>
              </a:endParaRPr>
            </a:p>
          </p:txBody>
        </p:sp>
        <p:sp>
          <p:nvSpPr>
            <p:cNvPr id="21" name="Rectangle 4269"/>
            <p:cNvSpPr>
              <a:spLocks noChangeArrowheads="1"/>
            </p:cNvSpPr>
            <p:nvPr/>
          </p:nvSpPr>
          <p:spPr bwMode="auto">
            <a:xfrm>
              <a:off x="10877" y="3448"/>
              <a:ext cx="2068" cy="1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lv-LV" sz="2000" b="0" i="0" u="none" strike="noStrike" cap="none" normalizeH="0" baseline="0" smtClean="0">
                  <a:ln>
                    <a:noFill/>
                  </a:ln>
                  <a:solidFill>
                    <a:srgbClr val="FFFFFF"/>
                  </a:solidFill>
                  <a:effectLst/>
                  <a:latin typeface="Arial" pitchFamily="34" charset="0"/>
                  <a:ea typeface="Calibri" pitchFamily="34" charset="0"/>
                  <a:cs typeface="Verdana" pitchFamily="34" charset="0"/>
                </a:rPr>
                <a:t>13</a:t>
              </a:r>
              <a:endParaRPr kumimoji="0" lang="en-US" altLang="lv-LV" sz="6000" b="0" i="0" u="none" strike="noStrike" cap="none" normalizeH="0" baseline="0" smtClean="0">
                <a:ln>
                  <a:noFill/>
                </a:ln>
                <a:solidFill>
                  <a:schemeClr val="tx1"/>
                </a:solidFill>
                <a:effectLst/>
                <a:latin typeface="Arial" pitchFamily="34" charset="0"/>
                <a:cs typeface="Arial" pitchFamily="34" charset="0"/>
              </a:endParaRPr>
            </a:p>
          </p:txBody>
        </p:sp>
        <p:sp>
          <p:nvSpPr>
            <p:cNvPr id="22" name="Rectangle 4270"/>
            <p:cNvSpPr>
              <a:spLocks noChangeArrowheads="1"/>
            </p:cNvSpPr>
            <p:nvPr/>
          </p:nvSpPr>
          <p:spPr bwMode="auto">
            <a:xfrm>
              <a:off x="17780" y="10775"/>
              <a:ext cx="2068" cy="1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lv-LV" sz="2000" b="0" i="0" u="none" strike="noStrike" cap="none" normalizeH="0" baseline="0" smtClean="0">
                  <a:ln>
                    <a:noFill/>
                  </a:ln>
                  <a:solidFill>
                    <a:srgbClr val="FFFFFF"/>
                  </a:solidFill>
                  <a:effectLst/>
                  <a:latin typeface="Arial" pitchFamily="34" charset="0"/>
                  <a:ea typeface="Calibri" pitchFamily="34" charset="0"/>
                  <a:cs typeface="Verdana" pitchFamily="34" charset="0"/>
                </a:rPr>
                <a:t>13</a:t>
              </a:r>
              <a:endParaRPr kumimoji="0" lang="en-US" altLang="lv-LV" sz="6000" b="0" i="0" u="none" strike="noStrike" cap="none" normalizeH="0" baseline="0" smtClean="0">
                <a:ln>
                  <a:noFill/>
                </a:ln>
                <a:solidFill>
                  <a:schemeClr val="tx1"/>
                </a:solidFill>
                <a:effectLst/>
                <a:latin typeface="Arial" pitchFamily="34" charset="0"/>
                <a:cs typeface="Arial" pitchFamily="34" charset="0"/>
              </a:endParaRPr>
            </a:p>
          </p:txBody>
        </p:sp>
        <p:sp>
          <p:nvSpPr>
            <p:cNvPr id="23" name="Rectangle 4271"/>
            <p:cNvSpPr>
              <a:spLocks noChangeArrowheads="1"/>
            </p:cNvSpPr>
            <p:nvPr/>
          </p:nvSpPr>
          <p:spPr bwMode="auto">
            <a:xfrm>
              <a:off x="15017" y="7156"/>
              <a:ext cx="2068" cy="1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lv-LV" sz="2000" b="0" i="0" u="none" strike="noStrike" cap="none" normalizeH="0" baseline="0" smtClean="0">
                  <a:ln>
                    <a:noFill/>
                  </a:ln>
                  <a:solidFill>
                    <a:srgbClr val="FFFFFF"/>
                  </a:solidFill>
                  <a:effectLst/>
                  <a:latin typeface="Arial" pitchFamily="34" charset="0"/>
                  <a:ea typeface="Calibri" pitchFamily="34" charset="0"/>
                  <a:cs typeface="Verdana" pitchFamily="34" charset="0"/>
                </a:rPr>
                <a:t>12</a:t>
              </a:r>
              <a:endParaRPr kumimoji="0" lang="en-US" altLang="lv-LV" sz="6000" b="0" i="0" u="none" strike="noStrike" cap="none" normalizeH="0" baseline="0" smtClean="0">
                <a:ln>
                  <a:noFill/>
                </a:ln>
                <a:solidFill>
                  <a:schemeClr val="tx1"/>
                </a:solidFill>
                <a:effectLst/>
                <a:latin typeface="Arial" pitchFamily="34" charset="0"/>
                <a:cs typeface="Arial" pitchFamily="34" charset="0"/>
              </a:endParaRPr>
            </a:p>
          </p:txBody>
        </p:sp>
        <p:sp>
          <p:nvSpPr>
            <p:cNvPr id="24" name="Rectangle 4272"/>
            <p:cNvSpPr>
              <a:spLocks noChangeArrowheads="1"/>
            </p:cNvSpPr>
            <p:nvPr/>
          </p:nvSpPr>
          <p:spPr bwMode="auto">
            <a:xfrm>
              <a:off x="17691" y="3448"/>
              <a:ext cx="2068" cy="1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lv-LV" sz="2000" b="0" i="0" u="none" strike="noStrike" cap="none" normalizeH="0" baseline="0" smtClean="0">
                  <a:ln>
                    <a:noFill/>
                  </a:ln>
                  <a:solidFill>
                    <a:srgbClr val="FFFFFF"/>
                  </a:solidFill>
                  <a:effectLst/>
                  <a:latin typeface="Arial" pitchFamily="34" charset="0"/>
                  <a:ea typeface="Calibri" pitchFamily="34" charset="0"/>
                  <a:cs typeface="Verdana" pitchFamily="34" charset="0"/>
                </a:rPr>
                <a:t>14</a:t>
              </a:r>
              <a:endParaRPr kumimoji="0" lang="en-US" altLang="lv-LV" sz="6000" b="0" i="0" u="none" strike="noStrike" cap="none" normalizeH="0" baseline="0" smtClean="0">
                <a:ln>
                  <a:noFill/>
                </a:ln>
                <a:solidFill>
                  <a:schemeClr val="tx1"/>
                </a:solidFill>
                <a:effectLst/>
                <a:latin typeface="Arial" pitchFamily="34" charset="0"/>
                <a:cs typeface="Arial" pitchFamily="34" charset="0"/>
              </a:endParaRPr>
            </a:p>
          </p:txBody>
        </p:sp>
        <p:sp>
          <p:nvSpPr>
            <p:cNvPr id="25" name="Rectangle 4273"/>
            <p:cNvSpPr>
              <a:spLocks noChangeArrowheads="1"/>
            </p:cNvSpPr>
            <p:nvPr/>
          </p:nvSpPr>
          <p:spPr bwMode="auto">
            <a:xfrm>
              <a:off x="38061" y="10775"/>
              <a:ext cx="2068" cy="1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lv-LV" sz="2000" b="0" i="0" u="none" strike="noStrike" cap="none" normalizeH="0" baseline="0" smtClean="0">
                  <a:ln>
                    <a:noFill/>
                  </a:ln>
                  <a:solidFill>
                    <a:srgbClr val="FFFFFF"/>
                  </a:solidFill>
                  <a:effectLst/>
                  <a:latin typeface="Arial" pitchFamily="34" charset="0"/>
                  <a:ea typeface="Calibri" pitchFamily="34" charset="0"/>
                  <a:cs typeface="Verdana" pitchFamily="34" charset="0"/>
                </a:rPr>
                <a:t>65</a:t>
              </a:r>
              <a:endParaRPr kumimoji="0" lang="en-US" altLang="lv-LV" sz="6000" b="0" i="0" u="none" strike="noStrike" cap="none" normalizeH="0" baseline="0" smtClean="0">
                <a:ln>
                  <a:noFill/>
                </a:ln>
                <a:solidFill>
                  <a:schemeClr val="tx1"/>
                </a:solidFill>
                <a:effectLst/>
                <a:latin typeface="Arial" pitchFamily="34" charset="0"/>
                <a:cs typeface="Arial" pitchFamily="34" charset="0"/>
              </a:endParaRPr>
            </a:p>
          </p:txBody>
        </p:sp>
        <p:sp>
          <p:nvSpPr>
            <p:cNvPr id="26" name="Rectangle 4274"/>
            <p:cNvSpPr>
              <a:spLocks noChangeArrowheads="1"/>
            </p:cNvSpPr>
            <p:nvPr/>
          </p:nvSpPr>
          <p:spPr bwMode="auto">
            <a:xfrm>
              <a:off x="36595" y="7156"/>
              <a:ext cx="2068" cy="1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lv-LV" sz="2000" b="0" i="0" u="none" strike="noStrike" cap="none" normalizeH="0" baseline="0" smtClean="0">
                  <a:ln>
                    <a:noFill/>
                  </a:ln>
                  <a:solidFill>
                    <a:srgbClr val="FFFFFF"/>
                  </a:solidFill>
                  <a:effectLst/>
                  <a:latin typeface="Arial" pitchFamily="34" charset="0"/>
                  <a:ea typeface="Calibri" pitchFamily="34" charset="0"/>
                  <a:cs typeface="Verdana" pitchFamily="34" charset="0"/>
                </a:rPr>
                <a:t>71</a:t>
              </a:r>
              <a:endParaRPr kumimoji="0" lang="en-US" altLang="lv-LV" sz="6000" b="0" i="0" u="none" strike="noStrike" cap="none" normalizeH="0" baseline="0" smtClean="0">
                <a:ln>
                  <a:noFill/>
                </a:ln>
                <a:solidFill>
                  <a:schemeClr val="tx1"/>
                </a:solidFill>
                <a:effectLst/>
                <a:latin typeface="Arial" pitchFamily="34" charset="0"/>
                <a:cs typeface="Arial" pitchFamily="34" charset="0"/>
              </a:endParaRPr>
            </a:p>
          </p:txBody>
        </p:sp>
        <p:sp>
          <p:nvSpPr>
            <p:cNvPr id="27" name="Rectangle 4275"/>
            <p:cNvSpPr>
              <a:spLocks noChangeArrowheads="1"/>
            </p:cNvSpPr>
            <p:nvPr/>
          </p:nvSpPr>
          <p:spPr bwMode="auto">
            <a:xfrm>
              <a:off x="38061" y="3448"/>
              <a:ext cx="2068" cy="1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lv-LV" sz="2000" b="0" i="0" u="none" strike="noStrike" cap="none" normalizeH="0" baseline="0" smtClean="0">
                  <a:ln>
                    <a:noFill/>
                  </a:ln>
                  <a:solidFill>
                    <a:srgbClr val="FFFFFF"/>
                  </a:solidFill>
                  <a:effectLst/>
                  <a:latin typeface="Arial" pitchFamily="34" charset="0"/>
                  <a:ea typeface="Calibri" pitchFamily="34" charset="0"/>
                  <a:cs typeface="Verdana" pitchFamily="34" charset="0"/>
                </a:rPr>
                <a:t>65</a:t>
              </a:r>
              <a:endParaRPr kumimoji="0" lang="en-US" altLang="lv-LV" sz="6000" b="0" i="0" u="none" strike="noStrike" cap="none" normalizeH="0" baseline="0" smtClean="0">
                <a:ln>
                  <a:noFill/>
                </a:ln>
                <a:solidFill>
                  <a:schemeClr val="tx1"/>
                </a:solidFill>
                <a:effectLst/>
                <a:latin typeface="Arial" pitchFamily="34" charset="0"/>
                <a:cs typeface="Arial" pitchFamily="34" charset="0"/>
              </a:endParaRPr>
            </a:p>
          </p:txBody>
        </p:sp>
        <p:sp>
          <p:nvSpPr>
            <p:cNvPr id="28" name="Rectangle 4276"/>
            <p:cNvSpPr>
              <a:spLocks noChangeArrowheads="1"/>
            </p:cNvSpPr>
            <p:nvPr/>
          </p:nvSpPr>
          <p:spPr bwMode="auto">
            <a:xfrm>
              <a:off x="55499" y="10775"/>
              <a:ext cx="1034" cy="1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lv-LV" sz="2000" b="0" i="0" u="none" strike="noStrike" cap="none" normalizeH="0" baseline="0" smtClean="0">
                  <a:ln>
                    <a:noFill/>
                  </a:ln>
                  <a:solidFill>
                    <a:srgbClr val="FFFFFF"/>
                  </a:solidFill>
                  <a:effectLst/>
                  <a:latin typeface="Arial" pitchFamily="34" charset="0"/>
                  <a:ea typeface="Calibri" pitchFamily="34" charset="0"/>
                  <a:cs typeface="Verdana" pitchFamily="34" charset="0"/>
                </a:rPr>
                <a:t>1</a:t>
              </a:r>
              <a:endParaRPr kumimoji="0" lang="en-US" altLang="lv-LV" sz="6000" b="0" i="0" u="none" strike="noStrike" cap="none" normalizeH="0" baseline="0" smtClean="0">
                <a:ln>
                  <a:noFill/>
                </a:ln>
                <a:solidFill>
                  <a:schemeClr val="tx1"/>
                </a:solidFill>
                <a:effectLst/>
                <a:latin typeface="Arial" pitchFamily="34" charset="0"/>
                <a:cs typeface="Arial" pitchFamily="34" charset="0"/>
              </a:endParaRPr>
            </a:p>
          </p:txBody>
        </p:sp>
        <p:sp>
          <p:nvSpPr>
            <p:cNvPr id="29" name="Rectangle 4277"/>
            <p:cNvSpPr>
              <a:spLocks noChangeArrowheads="1"/>
            </p:cNvSpPr>
            <p:nvPr/>
          </p:nvSpPr>
          <p:spPr bwMode="auto">
            <a:xfrm>
              <a:off x="55581" y="7156"/>
              <a:ext cx="1034" cy="1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lv-LV" sz="2000" b="0" i="0" u="none" strike="noStrike" cap="none" normalizeH="0" baseline="0" smtClean="0">
                  <a:ln>
                    <a:noFill/>
                  </a:ln>
                  <a:solidFill>
                    <a:srgbClr val="FFFFFF"/>
                  </a:solidFill>
                  <a:effectLst/>
                  <a:latin typeface="Arial" pitchFamily="34" charset="0"/>
                  <a:ea typeface="Calibri" pitchFamily="34" charset="0"/>
                  <a:cs typeface="Verdana" pitchFamily="34" charset="0"/>
                </a:rPr>
                <a:t>1</a:t>
              </a:r>
              <a:endParaRPr kumimoji="0" lang="en-US" altLang="lv-LV" sz="6000" b="0" i="0" u="none" strike="noStrike" cap="none" normalizeH="0" baseline="0" smtClean="0">
                <a:ln>
                  <a:noFill/>
                </a:ln>
                <a:solidFill>
                  <a:schemeClr val="tx1"/>
                </a:solidFill>
                <a:effectLst/>
                <a:latin typeface="Arial" pitchFamily="34" charset="0"/>
                <a:cs typeface="Arial" pitchFamily="34" charset="0"/>
              </a:endParaRPr>
            </a:p>
          </p:txBody>
        </p:sp>
        <p:sp>
          <p:nvSpPr>
            <p:cNvPr id="30" name="Rectangle 4278"/>
            <p:cNvSpPr>
              <a:spLocks noChangeArrowheads="1"/>
            </p:cNvSpPr>
            <p:nvPr/>
          </p:nvSpPr>
          <p:spPr bwMode="auto">
            <a:xfrm>
              <a:off x="55499" y="3448"/>
              <a:ext cx="1034" cy="1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lv-LV" sz="2000" b="0" i="0" u="none" strike="noStrike" cap="none" normalizeH="0" baseline="0" smtClean="0">
                  <a:ln>
                    <a:noFill/>
                  </a:ln>
                  <a:solidFill>
                    <a:srgbClr val="FFFFFF"/>
                  </a:solidFill>
                  <a:effectLst/>
                  <a:latin typeface="Arial" pitchFamily="34" charset="0"/>
                  <a:ea typeface="Calibri" pitchFamily="34" charset="0"/>
                  <a:cs typeface="Verdana" pitchFamily="34" charset="0"/>
                </a:rPr>
                <a:t>1</a:t>
              </a:r>
              <a:endParaRPr kumimoji="0" lang="en-US" altLang="lv-LV" sz="6000" b="0" i="0" u="none" strike="noStrike" cap="none" normalizeH="0" baseline="0" smtClean="0">
                <a:ln>
                  <a:noFill/>
                </a:ln>
                <a:solidFill>
                  <a:schemeClr val="tx1"/>
                </a:solidFill>
                <a:effectLst/>
                <a:latin typeface="Arial" pitchFamily="34" charset="0"/>
                <a:cs typeface="Arial" pitchFamily="34" charset="0"/>
              </a:endParaRPr>
            </a:p>
          </p:txBody>
        </p:sp>
        <p:sp>
          <p:nvSpPr>
            <p:cNvPr id="31" name="Rectangle 4279"/>
            <p:cNvSpPr>
              <a:spLocks noChangeArrowheads="1"/>
            </p:cNvSpPr>
            <p:nvPr/>
          </p:nvSpPr>
          <p:spPr bwMode="auto">
            <a:xfrm>
              <a:off x="57722" y="10909"/>
              <a:ext cx="4135" cy="1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lv-LV" sz="2000" b="0" i="0" u="none" strike="noStrike" cap="none" normalizeH="0" baseline="0" dirty="0" smtClean="0">
                  <a:ln>
                    <a:noFill/>
                  </a:ln>
                  <a:solidFill>
                    <a:srgbClr val="000000"/>
                  </a:solidFill>
                  <a:effectLst/>
                  <a:latin typeface="Arial" pitchFamily="34" charset="0"/>
                  <a:ea typeface="Calibri" pitchFamily="34" charset="0"/>
                  <a:cs typeface="Verdana" pitchFamily="34" charset="0"/>
                </a:rPr>
                <a:t>2006</a:t>
              </a:r>
              <a:endParaRPr kumimoji="0" lang="en-US" altLang="lv-LV" sz="60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6" name="Rectangle 4280"/>
            <p:cNvSpPr>
              <a:spLocks noChangeArrowheads="1"/>
            </p:cNvSpPr>
            <p:nvPr/>
          </p:nvSpPr>
          <p:spPr bwMode="auto">
            <a:xfrm>
              <a:off x="57569" y="6874"/>
              <a:ext cx="4135" cy="1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lv-LV" sz="2000" b="0" i="0" u="none" strike="noStrike" cap="none" normalizeH="0" baseline="0" dirty="0" smtClean="0">
                  <a:ln>
                    <a:noFill/>
                  </a:ln>
                  <a:solidFill>
                    <a:srgbClr val="000000"/>
                  </a:solidFill>
                  <a:effectLst/>
                  <a:latin typeface="Arial" pitchFamily="34" charset="0"/>
                  <a:ea typeface="Calibri" pitchFamily="34" charset="0"/>
                  <a:cs typeface="Verdana" pitchFamily="34" charset="0"/>
                </a:rPr>
                <a:t>2010</a:t>
              </a:r>
              <a:endParaRPr kumimoji="0" lang="en-US" altLang="lv-LV" sz="60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7" name="Rectangle 4281"/>
            <p:cNvSpPr>
              <a:spLocks noChangeArrowheads="1"/>
            </p:cNvSpPr>
            <p:nvPr/>
          </p:nvSpPr>
          <p:spPr bwMode="auto">
            <a:xfrm>
              <a:off x="57700" y="3422"/>
              <a:ext cx="4135" cy="1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lv-LV" sz="2000" b="0" i="0" u="none" strike="noStrike" cap="none" normalizeH="0" baseline="0" dirty="0" smtClean="0">
                  <a:ln>
                    <a:noFill/>
                  </a:ln>
                  <a:solidFill>
                    <a:srgbClr val="000000"/>
                  </a:solidFill>
                  <a:effectLst/>
                  <a:latin typeface="Arial" pitchFamily="34" charset="0"/>
                  <a:ea typeface="Calibri" pitchFamily="34" charset="0"/>
                  <a:cs typeface="Verdana" pitchFamily="34" charset="0"/>
                </a:rPr>
                <a:t>2013</a:t>
              </a:r>
              <a:endParaRPr kumimoji="0" lang="en-US" altLang="lv-LV" sz="60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8" name="Rectangle 4282"/>
            <p:cNvSpPr>
              <a:spLocks noChangeArrowheads="1"/>
            </p:cNvSpPr>
            <p:nvPr/>
          </p:nvSpPr>
          <p:spPr bwMode="auto">
            <a:xfrm>
              <a:off x="520" y="342"/>
              <a:ext cx="1721" cy="146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lv-LV" sz="7200"/>
            </a:p>
          </p:txBody>
        </p:sp>
        <p:sp>
          <p:nvSpPr>
            <p:cNvPr id="4100" name="Freeform 4283"/>
            <p:cNvSpPr>
              <a:spLocks noEditPoints="1"/>
            </p:cNvSpPr>
            <p:nvPr/>
          </p:nvSpPr>
          <p:spPr bwMode="auto">
            <a:xfrm>
              <a:off x="520" y="342"/>
              <a:ext cx="1810" cy="1556"/>
            </a:xfrm>
            <a:custGeom>
              <a:avLst/>
              <a:gdLst>
                <a:gd name="T0" fmla="*/ 0 w 285"/>
                <a:gd name="T1" fmla="*/ 0 h 245"/>
                <a:gd name="T2" fmla="*/ 0 w 285"/>
                <a:gd name="T3" fmla="*/ 0 h 245"/>
                <a:gd name="T4" fmla="*/ 172085 w 285"/>
                <a:gd name="T5" fmla="*/ 0 h 245"/>
                <a:gd name="T6" fmla="*/ 180975 w 285"/>
                <a:gd name="T7" fmla="*/ 0 h 245"/>
                <a:gd name="T8" fmla="*/ 180975 w 285"/>
                <a:gd name="T9" fmla="*/ 146685 h 245"/>
                <a:gd name="T10" fmla="*/ 172085 w 285"/>
                <a:gd name="T11" fmla="*/ 155575 h 245"/>
                <a:gd name="T12" fmla="*/ 0 w 285"/>
                <a:gd name="T13" fmla="*/ 155575 h 245"/>
                <a:gd name="T14" fmla="*/ 0 w 285"/>
                <a:gd name="T15" fmla="*/ 146685 h 245"/>
                <a:gd name="T16" fmla="*/ 0 w 285"/>
                <a:gd name="T17" fmla="*/ 0 h 245"/>
                <a:gd name="T18" fmla="*/ 8255 w 285"/>
                <a:gd name="T19" fmla="*/ 146685 h 245"/>
                <a:gd name="T20" fmla="*/ 0 w 285"/>
                <a:gd name="T21" fmla="*/ 146685 h 245"/>
                <a:gd name="T22" fmla="*/ 172085 w 285"/>
                <a:gd name="T23" fmla="*/ 146685 h 245"/>
                <a:gd name="T24" fmla="*/ 172085 w 285"/>
                <a:gd name="T25" fmla="*/ 146685 h 245"/>
                <a:gd name="T26" fmla="*/ 172085 w 285"/>
                <a:gd name="T27" fmla="*/ 0 h 245"/>
                <a:gd name="T28" fmla="*/ 172085 w 285"/>
                <a:gd name="T29" fmla="*/ 8890 h 245"/>
                <a:gd name="T30" fmla="*/ 0 w 285"/>
                <a:gd name="T31" fmla="*/ 8890 h 245"/>
                <a:gd name="T32" fmla="*/ 8255 w 285"/>
                <a:gd name="T33" fmla="*/ 0 h 245"/>
                <a:gd name="T34" fmla="*/ 8255 w 285"/>
                <a:gd name="T35" fmla="*/ 146685 h 24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85" h="245">
                  <a:moveTo>
                    <a:pt x="0" y="0"/>
                  </a:moveTo>
                  <a:lnTo>
                    <a:pt x="0" y="0"/>
                  </a:lnTo>
                  <a:lnTo>
                    <a:pt x="271" y="0"/>
                  </a:lnTo>
                  <a:lnTo>
                    <a:pt x="285" y="0"/>
                  </a:lnTo>
                  <a:lnTo>
                    <a:pt x="285" y="231"/>
                  </a:lnTo>
                  <a:lnTo>
                    <a:pt x="271" y="245"/>
                  </a:lnTo>
                  <a:lnTo>
                    <a:pt x="0" y="245"/>
                  </a:lnTo>
                  <a:lnTo>
                    <a:pt x="0" y="231"/>
                  </a:lnTo>
                  <a:lnTo>
                    <a:pt x="0" y="0"/>
                  </a:lnTo>
                  <a:close/>
                  <a:moveTo>
                    <a:pt x="13" y="231"/>
                  </a:moveTo>
                  <a:lnTo>
                    <a:pt x="0" y="231"/>
                  </a:lnTo>
                  <a:lnTo>
                    <a:pt x="271" y="231"/>
                  </a:lnTo>
                  <a:lnTo>
                    <a:pt x="271" y="0"/>
                  </a:lnTo>
                  <a:lnTo>
                    <a:pt x="271" y="14"/>
                  </a:lnTo>
                  <a:lnTo>
                    <a:pt x="0" y="14"/>
                  </a:lnTo>
                  <a:lnTo>
                    <a:pt x="13" y="0"/>
                  </a:lnTo>
                  <a:lnTo>
                    <a:pt x="13" y="231"/>
                  </a:lnTo>
                  <a:close/>
                </a:path>
              </a:pathLst>
            </a:custGeom>
            <a:solidFill>
              <a:srgbClr val="999999"/>
            </a:solidFill>
            <a:ln w="0">
              <a:solidFill>
                <a:srgbClr val="999999"/>
              </a:solidFill>
              <a:round/>
              <a:headEnd/>
              <a:tailEnd/>
            </a:ln>
          </p:spPr>
          <p:txBody>
            <a:bodyPr vert="horz" wrap="square" lIns="91440" tIns="45720" rIns="91440" bIns="45720" numCol="1" anchor="t" anchorCtr="0" compatLnSpc="1">
              <a:prstTxWarp prst="textNoShape">
                <a:avLst/>
              </a:prstTxWarp>
            </a:bodyPr>
            <a:lstStyle/>
            <a:p>
              <a:endParaRPr lang="lv-LV" sz="7200"/>
            </a:p>
          </p:txBody>
        </p:sp>
        <p:sp>
          <p:nvSpPr>
            <p:cNvPr id="4101" name="Rectangle 4284"/>
            <p:cNvSpPr>
              <a:spLocks noChangeArrowheads="1"/>
            </p:cNvSpPr>
            <p:nvPr/>
          </p:nvSpPr>
          <p:spPr bwMode="auto">
            <a:xfrm>
              <a:off x="774" y="520"/>
              <a:ext cx="1650" cy="1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lv-LV" sz="2000" b="0" i="0" u="none" strike="noStrike" cap="none" normalizeH="0" baseline="0" smtClean="0">
                  <a:ln>
                    <a:noFill/>
                  </a:ln>
                  <a:solidFill>
                    <a:srgbClr val="000000"/>
                  </a:solidFill>
                  <a:effectLst/>
                  <a:latin typeface="Arial" pitchFamily="34" charset="0"/>
                  <a:ea typeface="Calibri" pitchFamily="34" charset="0"/>
                  <a:cs typeface="Verdana" pitchFamily="34" charset="0"/>
                </a:rPr>
                <a:t>%</a:t>
              </a:r>
              <a:endParaRPr kumimoji="0" lang="en-US" altLang="lv-LV" sz="6000" b="0" i="0" u="none" strike="noStrike" cap="none" normalizeH="0" baseline="0" smtClean="0">
                <a:ln>
                  <a:noFill/>
                </a:ln>
                <a:solidFill>
                  <a:schemeClr val="tx1"/>
                </a:solidFill>
                <a:effectLst/>
                <a:latin typeface="Arial" pitchFamily="34" charset="0"/>
                <a:cs typeface="Arial" pitchFamily="34" charset="0"/>
              </a:endParaRPr>
            </a:p>
          </p:txBody>
        </p:sp>
        <p:sp>
          <p:nvSpPr>
            <p:cNvPr id="4102" name="Rectangle 4285"/>
            <p:cNvSpPr>
              <a:spLocks noChangeArrowheads="1"/>
            </p:cNvSpPr>
            <p:nvPr/>
          </p:nvSpPr>
          <p:spPr bwMode="auto">
            <a:xfrm>
              <a:off x="7423" y="603"/>
              <a:ext cx="603" cy="603"/>
            </a:xfrm>
            <a:prstGeom prst="rect">
              <a:avLst/>
            </a:prstGeom>
            <a:solidFill>
              <a:srgbClr val="C5001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lv-LV" sz="7200"/>
            </a:p>
          </p:txBody>
        </p:sp>
        <p:sp>
          <p:nvSpPr>
            <p:cNvPr id="4103" name="Rectangle 4286"/>
            <p:cNvSpPr>
              <a:spLocks noChangeArrowheads="1"/>
            </p:cNvSpPr>
            <p:nvPr/>
          </p:nvSpPr>
          <p:spPr bwMode="auto">
            <a:xfrm>
              <a:off x="8197" y="260"/>
              <a:ext cx="3036" cy="1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lv-LV" sz="2000" b="0" i="0" u="none" strike="noStrike" cap="none" normalizeH="0" baseline="0" smtClean="0">
                  <a:ln>
                    <a:noFill/>
                  </a:ln>
                  <a:solidFill>
                    <a:srgbClr val="000000"/>
                  </a:solidFill>
                  <a:effectLst/>
                  <a:latin typeface="Arial" pitchFamily="34" charset="0"/>
                  <a:ea typeface="Calibri" pitchFamily="34" charset="0"/>
                  <a:cs typeface="Verdana" pitchFamily="34" charset="0"/>
                </a:rPr>
                <a:t>Yes</a:t>
              </a:r>
              <a:endParaRPr kumimoji="0" lang="en-GB" altLang="lv-LV" sz="6000" b="0" i="0" u="none" strike="noStrike" cap="none" normalizeH="0" baseline="0" smtClean="0">
                <a:ln>
                  <a:noFill/>
                </a:ln>
                <a:solidFill>
                  <a:schemeClr val="tx1"/>
                </a:solidFill>
                <a:effectLst/>
                <a:latin typeface="Arial" pitchFamily="34" charset="0"/>
                <a:cs typeface="Arial" pitchFamily="34" charset="0"/>
              </a:endParaRPr>
            </a:p>
          </p:txBody>
        </p:sp>
        <p:sp>
          <p:nvSpPr>
            <p:cNvPr id="4104" name="Rectangle 4287"/>
            <p:cNvSpPr>
              <a:spLocks noChangeArrowheads="1"/>
            </p:cNvSpPr>
            <p:nvPr/>
          </p:nvSpPr>
          <p:spPr bwMode="auto">
            <a:xfrm>
              <a:off x="14585" y="603"/>
              <a:ext cx="604" cy="603"/>
            </a:xfrm>
            <a:prstGeom prst="rect">
              <a:avLst/>
            </a:prstGeom>
            <a:solidFill>
              <a:srgbClr val="F7911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lv-LV" sz="7200"/>
            </a:p>
          </p:txBody>
        </p:sp>
        <p:sp>
          <p:nvSpPr>
            <p:cNvPr id="4105" name="Rectangle 4288"/>
            <p:cNvSpPr>
              <a:spLocks noChangeArrowheads="1"/>
            </p:cNvSpPr>
            <p:nvPr/>
          </p:nvSpPr>
          <p:spPr bwMode="auto">
            <a:xfrm>
              <a:off x="15278" y="260"/>
              <a:ext cx="8979" cy="1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lv-LV" sz="2000" b="0" i="0" u="none" strike="noStrike" cap="none" normalizeH="0" baseline="0" smtClean="0">
                  <a:ln>
                    <a:noFill/>
                  </a:ln>
                  <a:solidFill>
                    <a:srgbClr val="000000"/>
                  </a:solidFill>
                  <a:effectLst/>
                  <a:latin typeface="Arial" pitchFamily="34" charset="0"/>
                  <a:ea typeface="Calibri" pitchFamily="34" charset="0"/>
                  <a:cs typeface="Verdana" pitchFamily="34" charset="0"/>
                </a:rPr>
                <a:t>Rather yes</a:t>
              </a:r>
              <a:endParaRPr kumimoji="0" lang="en-US" altLang="lv-LV" sz="6000" b="0" i="0" u="none" strike="noStrike" cap="none" normalizeH="0" baseline="0" smtClean="0">
                <a:ln>
                  <a:noFill/>
                </a:ln>
                <a:solidFill>
                  <a:schemeClr val="tx1"/>
                </a:solidFill>
                <a:effectLst/>
                <a:latin typeface="Arial" pitchFamily="34" charset="0"/>
                <a:cs typeface="Arial" pitchFamily="34" charset="0"/>
              </a:endParaRPr>
            </a:p>
          </p:txBody>
        </p:sp>
        <p:sp>
          <p:nvSpPr>
            <p:cNvPr id="4106" name="Rectangle 4289"/>
            <p:cNvSpPr>
              <a:spLocks noChangeArrowheads="1"/>
            </p:cNvSpPr>
            <p:nvPr/>
          </p:nvSpPr>
          <p:spPr bwMode="auto">
            <a:xfrm>
              <a:off x="24860" y="603"/>
              <a:ext cx="603" cy="603"/>
            </a:xfrm>
            <a:prstGeom prst="rect">
              <a:avLst/>
            </a:prstGeom>
            <a:solidFill>
              <a:srgbClr val="EF520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lv-LV" sz="7200"/>
            </a:p>
          </p:txBody>
        </p:sp>
        <p:sp>
          <p:nvSpPr>
            <p:cNvPr id="4107" name="Rectangle 4290"/>
            <p:cNvSpPr>
              <a:spLocks noChangeArrowheads="1"/>
            </p:cNvSpPr>
            <p:nvPr/>
          </p:nvSpPr>
          <p:spPr bwMode="auto">
            <a:xfrm>
              <a:off x="25546" y="260"/>
              <a:ext cx="8155" cy="1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lv-LV" sz="2000" b="0" i="0" u="none" strike="noStrike" cap="none" normalizeH="0" baseline="0" dirty="0" smtClean="0">
                  <a:ln>
                    <a:noFill/>
                  </a:ln>
                  <a:solidFill>
                    <a:srgbClr val="000000"/>
                  </a:solidFill>
                  <a:effectLst/>
                  <a:latin typeface="Arial" pitchFamily="34" charset="0"/>
                  <a:ea typeface="Calibri" pitchFamily="34" charset="0"/>
                  <a:cs typeface="Verdana" pitchFamily="34" charset="0"/>
                </a:rPr>
                <a:t>Rather no</a:t>
              </a:r>
              <a:endParaRPr kumimoji="0" lang="en-US" altLang="lv-LV" sz="6000" b="0" i="0" u="none" strike="noStrike" cap="none" normalizeH="0" baseline="0" dirty="0" smtClean="0">
                <a:ln>
                  <a:noFill/>
                </a:ln>
                <a:solidFill>
                  <a:schemeClr val="tx1"/>
                </a:solidFill>
                <a:effectLst/>
                <a:latin typeface="Arial" pitchFamily="34" charset="0"/>
                <a:cs typeface="Arial" pitchFamily="34" charset="0"/>
              </a:endParaRPr>
            </a:p>
          </p:txBody>
        </p:sp>
        <p:sp>
          <p:nvSpPr>
            <p:cNvPr id="4108" name="Rectangle 4291"/>
            <p:cNvSpPr>
              <a:spLocks noChangeArrowheads="1"/>
            </p:cNvSpPr>
            <p:nvPr/>
          </p:nvSpPr>
          <p:spPr bwMode="auto">
            <a:xfrm>
              <a:off x="36080" y="603"/>
              <a:ext cx="603" cy="603"/>
            </a:xfrm>
            <a:prstGeom prst="rect">
              <a:avLst/>
            </a:prstGeom>
            <a:solidFill>
              <a:srgbClr val="7A22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lv-LV" sz="7200"/>
            </a:p>
          </p:txBody>
        </p:sp>
        <p:sp>
          <p:nvSpPr>
            <p:cNvPr id="4109" name="Rectangle 4292"/>
            <p:cNvSpPr>
              <a:spLocks noChangeArrowheads="1"/>
            </p:cNvSpPr>
            <p:nvPr/>
          </p:nvSpPr>
          <p:spPr bwMode="auto">
            <a:xfrm>
              <a:off x="36855" y="260"/>
              <a:ext cx="2381" cy="1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lv-LV" sz="2000" b="0" i="0" u="none" strike="noStrike" cap="none" normalizeH="0" baseline="0" smtClean="0">
                  <a:ln>
                    <a:noFill/>
                  </a:ln>
                  <a:solidFill>
                    <a:srgbClr val="000000"/>
                  </a:solidFill>
                  <a:effectLst/>
                  <a:latin typeface="Arial" pitchFamily="34" charset="0"/>
                  <a:ea typeface="Calibri" pitchFamily="34" charset="0"/>
                  <a:cs typeface="Verdana" pitchFamily="34" charset="0"/>
                </a:rPr>
                <a:t>No</a:t>
              </a:r>
              <a:endParaRPr kumimoji="0" lang="en-US" altLang="lv-LV" sz="6000" b="0" i="0" u="none" strike="noStrike" cap="none" normalizeH="0" baseline="0" smtClean="0">
                <a:ln>
                  <a:noFill/>
                </a:ln>
                <a:solidFill>
                  <a:schemeClr val="tx1"/>
                </a:solidFill>
                <a:effectLst/>
                <a:latin typeface="Arial" pitchFamily="34" charset="0"/>
                <a:cs typeface="Arial" pitchFamily="34" charset="0"/>
              </a:endParaRPr>
            </a:p>
          </p:txBody>
        </p:sp>
        <p:sp>
          <p:nvSpPr>
            <p:cNvPr id="4110" name="Rectangle 4293"/>
            <p:cNvSpPr>
              <a:spLocks noChangeArrowheads="1"/>
            </p:cNvSpPr>
            <p:nvPr/>
          </p:nvSpPr>
          <p:spPr bwMode="auto">
            <a:xfrm>
              <a:off x="44278" y="603"/>
              <a:ext cx="514" cy="603"/>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lv-LV" sz="7200"/>
            </a:p>
          </p:txBody>
        </p:sp>
        <p:sp>
          <p:nvSpPr>
            <p:cNvPr id="4111" name="Rectangle 4294"/>
            <p:cNvSpPr>
              <a:spLocks noChangeArrowheads="1"/>
            </p:cNvSpPr>
            <p:nvPr/>
          </p:nvSpPr>
          <p:spPr bwMode="auto">
            <a:xfrm>
              <a:off x="44970" y="260"/>
              <a:ext cx="9491" cy="1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lv-LV" sz="2000" b="0" i="0" u="none" strike="noStrike" cap="none" normalizeH="0" baseline="0" smtClean="0">
                  <a:ln>
                    <a:noFill/>
                  </a:ln>
                  <a:solidFill>
                    <a:srgbClr val="000000"/>
                  </a:solidFill>
                  <a:effectLst/>
                  <a:latin typeface="Arial" pitchFamily="34" charset="0"/>
                  <a:ea typeface="Calibri" pitchFamily="34" charset="0"/>
                  <a:cs typeface="Verdana" pitchFamily="34" charset="0"/>
                </a:rPr>
                <a:t>Hard to say</a:t>
              </a:r>
              <a:endParaRPr kumimoji="0" lang="en-US" altLang="lv-LV" sz="6000" b="0" i="0" u="none" strike="noStrike" cap="none" normalizeH="0" baseline="0" smtClean="0">
                <a:ln>
                  <a:noFill/>
                </a:ln>
                <a:solidFill>
                  <a:schemeClr val="tx1"/>
                </a:solidFill>
                <a:effectLst/>
                <a:latin typeface="Arial" pitchFamily="34" charset="0"/>
                <a:cs typeface="Arial" pitchFamily="34" charset="0"/>
              </a:endParaRPr>
            </a:p>
          </p:txBody>
        </p:sp>
        <p:sp>
          <p:nvSpPr>
            <p:cNvPr id="4112" name="Freeform 4295"/>
            <p:cNvSpPr>
              <a:spLocks noEditPoints="1"/>
            </p:cNvSpPr>
            <p:nvPr/>
          </p:nvSpPr>
          <p:spPr bwMode="auto">
            <a:xfrm>
              <a:off x="88" y="88"/>
              <a:ext cx="57481" cy="13443"/>
            </a:xfrm>
            <a:custGeom>
              <a:avLst/>
              <a:gdLst>
                <a:gd name="T0" fmla="*/ 0 w 9052"/>
                <a:gd name="T1" fmla="*/ 0 h 2117"/>
                <a:gd name="T2" fmla="*/ 0 w 9052"/>
                <a:gd name="T3" fmla="*/ 0 h 2117"/>
                <a:gd name="T4" fmla="*/ 5739130 w 9052"/>
                <a:gd name="T5" fmla="*/ 0 h 2117"/>
                <a:gd name="T6" fmla="*/ 5748020 w 9052"/>
                <a:gd name="T7" fmla="*/ 0 h 2117"/>
                <a:gd name="T8" fmla="*/ 5748020 w 9052"/>
                <a:gd name="T9" fmla="*/ 1335405 h 2117"/>
                <a:gd name="T10" fmla="*/ 5739130 w 9052"/>
                <a:gd name="T11" fmla="*/ 1344295 h 2117"/>
                <a:gd name="T12" fmla="*/ 0 w 9052"/>
                <a:gd name="T13" fmla="*/ 1344295 h 2117"/>
                <a:gd name="T14" fmla="*/ 0 w 9052"/>
                <a:gd name="T15" fmla="*/ 1335405 h 2117"/>
                <a:gd name="T16" fmla="*/ 0 w 9052"/>
                <a:gd name="T17" fmla="*/ 0 h 2117"/>
                <a:gd name="T18" fmla="*/ 8255 w 9052"/>
                <a:gd name="T19" fmla="*/ 1335405 h 2117"/>
                <a:gd name="T20" fmla="*/ 0 w 9052"/>
                <a:gd name="T21" fmla="*/ 1335405 h 2117"/>
                <a:gd name="T22" fmla="*/ 5739130 w 9052"/>
                <a:gd name="T23" fmla="*/ 1335405 h 2117"/>
                <a:gd name="T24" fmla="*/ 5739130 w 9052"/>
                <a:gd name="T25" fmla="*/ 1335405 h 2117"/>
                <a:gd name="T26" fmla="*/ 5739130 w 9052"/>
                <a:gd name="T27" fmla="*/ 0 h 2117"/>
                <a:gd name="T28" fmla="*/ 5739130 w 9052"/>
                <a:gd name="T29" fmla="*/ 8255 h 2117"/>
                <a:gd name="T30" fmla="*/ 0 w 9052"/>
                <a:gd name="T31" fmla="*/ 8255 h 2117"/>
                <a:gd name="T32" fmla="*/ 8255 w 9052"/>
                <a:gd name="T33" fmla="*/ 0 h 2117"/>
                <a:gd name="T34" fmla="*/ 8255 w 9052"/>
                <a:gd name="T35" fmla="*/ 1335405 h 21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9052" h="2117">
                  <a:moveTo>
                    <a:pt x="0" y="0"/>
                  </a:moveTo>
                  <a:lnTo>
                    <a:pt x="0" y="0"/>
                  </a:lnTo>
                  <a:lnTo>
                    <a:pt x="9038" y="0"/>
                  </a:lnTo>
                  <a:lnTo>
                    <a:pt x="9052" y="0"/>
                  </a:lnTo>
                  <a:lnTo>
                    <a:pt x="9052" y="2103"/>
                  </a:lnTo>
                  <a:lnTo>
                    <a:pt x="9038" y="2117"/>
                  </a:lnTo>
                  <a:lnTo>
                    <a:pt x="0" y="2117"/>
                  </a:lnTo>
                  <a:lnTo>
                    <a:pt x="0" y="2103"/>
                  </a:lnTo>
                  <a:lnTo>
                    <a:pt x="0" y="0"/>
                  </a:lnTo>
                  <a:close/>
                  <a:moveTo>
                    <a:pt x="13" y="2103"/>
                  </a:moveTo>
                  <a:lnTo>
                    <a:pt x="0" y="2103"/>
                  </a:lnTo>
                  <a:lnTo>
                    <a:pt x="9038" y="2103"/>
                  </a:lnTo>
                  <a:lnTo>
                    <a:pt x="9038" y="0"/>
                  </a:lnTo>
                  <a:lnTo>
                    <a:pt x="9038" y="13"/>
                  </a:lnTo>
                  <a:lnTo>
                    <a:pt x="0" y="13"/>
                  </a:lnTo>
                  <a:lnTo>
                    <a:pt x="13" y="0"/>
                  </a:lnTo>
                  <a:lnTo>
                    <a:pt x="13" y="2103"/>
                  </a:lnTo>
                  <a:close/>
                </a:path>
              </a:pathLst>
            </a:custGeom>
            <a:solidFill>
              <a:srgbClr val="999999"/>
            </a:solidFill>
            <a:ln w="0">
              <a:solidFill>
                <a:srgbClr val="999999"/>
              </a:solidFill>
              <a:round/>
              <a:headEnd/>
              <a:tailEnd/>
            </a:ln>
          </p:spPr>
          <p:txBody>
            <a:bodyPr vert="horz" wrap="square" lIns="91440" tIns="45720" rIns="91440" bIns="45720" numCol="1" anchor="t" anchorCtr="0" compatLnSpc="1">
              <a:prstTxWarp prst="textNoShape">
                <a:avLst/>
              </a:prstTxWarp>
            </a:bodyPr>
            <a:lstStyle/>
            <a:p>
              <a:endParaRPr lang="lv-LV" sz="7200"/>
            </a:p>
          </p:txBody>
        </p:sp>
      </p:grpSp>
      <p:sp>
        <p:nvSpPr>
          <p:cNvPr id="4113" name="Rectangle 71"/>
          <p:cNvSpPr>
            <a:spLocks noChangeArrowheads="1"/>
          </p:cNvSpPr>
          <p:nvPr/>
        </p:nvSpPr>
        <p:spPr bwMode="auto">
          <a:xfrm>
            <a:off x="0" y="1831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lv-LV" altLang="lv-LV" sz="1800" b="0" i="0" u="none" strike="noStrike" cap="none" normalizeH="0" baseline="0" smtClean="0">
              <a:ln>
                <a:noFill/>
              </a:ln>
              <a:solidFill>
                <a:schemeClr val="tx1"/>
              </a:solidFill>
              <a:effectLst/>
              <a:latin typeface="Arial" pitchFamily="34" charset="0"/>
              <a:cs typeface="Arial" pitchFamily="34" charset="0"/>
            </a:endParaRPr>
          </a:p>
        </p:txBody>
      </p:sp>
      <p:sp>
        <p:nvSpPr>
          <p:cNvPr id="2" name="Oval 1"/>
          <p:cNvSpPr/>
          <p:nvPr/>
        </p:nvSpPr>
        <p:spPr bwMode="auto">
          <a:xfrm>
            <a:off x="528189" y="2409592"/>
            <a:ext cx="1960153" cy="1019408"/>
          </a:xfrm>
          <a:prstGeom prst="ellipse">
            <a:avLst/>
          </a:prstGeom>
          <a:solidFill>
            <a:schemeClr val="accent1">
              <a:alpha val="0"/>
            </a:schemeClr>
          </a:solidFill>
          <a:ln w="38100" cap="flat" cmpd="sng" algn="ctr">
            <a:solidFill>
              <a:srgbClr val="00B0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lv-LV" sz="2400" b="0" i="0" u="none" strike="noStrike" cap="none" normalizeH="0" baseline="-25000" smtClean="0">
              <a:ln>
                <a:noFill/>
              </a:ln>
              <a:solidFill>
                <a:schemeClr val="tx1"/>
              </a:solidFill>
              <a:effectLst/>
              <a:latin typeface="Arial" charset="0"/>
              <a:ea typeface="ヒラギノ角ゴ Pro W3" pitchFamily="-112" charset="-128"/>
            </a:endParaRPr>
          </a:p>
        </p:txBody>
      </p:sp>
      <p:sp>
        <p:nvSpPr>
          <p:cNvPr id="48" name="Oval 47"/>
          <p:cNvSpPr/>
          <p:nvPr/>
        </p:nvSpPr>
        <p:spPr bwMode="auto">
          <a:xfrm>
            <a:off x="569979" y="3494673"/>
            <a:ext cx="1687642" cy="879253"/>
          </a:xfrm>
          <a:prstGeom prst="ellipse">
            <a:avLst/>
          </a:prstGeom>
          <a:solidFill>
            <a:schemeClr val="accent1">
              <a:alpha val="0"/>
            </a:schemeClr>
          </a:solidFill>
          <a:ln w="38100" cap="flat" cmpd="sng" algn="ctr">
            <a:solidFill>
              <a:srgbClr val="00B0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lv-LV" sz="2400" b="0" i="0" u="none" strike="noStrike" cap="none" normalizeH="0" baseline="-25000" smtClean="0">
              <a:ln>
                <a:noFill/>
              </a:ln>
              <a:solidFill>
                <a:schemeClr val="tx1"/>
              </a:solidFill>
              <a:effectLst/>
              <a:latin typeface="Arial" charset="0"/>
              <a:ea typeface="ヒラギノ角ゴ Pro W3" pitchFamily="-112" charset="-128"/>
            </a:endParaRPr>
          </a:p>
        </p:txBody>
      </p:sp>
      <p:sp>
        <p:nvSpPr>
          <p:cNvPr id="49" name="Oval 48"/>
          <p:cNvSpPr/>
          <p:nvPr/>
        </p:nvSpPr>
        <p:spPr bwMode="auto">
          <a:xfrm>
            <a:off x="540847" y="4307116"/>
            <a:ext cx="1960153" cy="1019408"/>
          </a:xfrm>
          <a:prstGeom prst="ellipse">
            <a:avLst/>
          </a:prstGeom>
          <a:solidFill>
            <a:schemeClr val="accent1">
              <a:alpha val="0"/>
            </a:schemeClr>
          </a:solidFill>
          <a:ln w="38100" cap="flat" cmpd="sng" algn="ctr">
            <a:solidFill>
              <a:srgbClr val="00B0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lv-LV" sz="2400" b="0" i="0" u="none" strike="noStrike" cap="none" normalizeH="0" baseline="-25000" smtClean="0">
              <a:ln>
                <a:noFill/>
              </a:ln>
              <a:solidFill>
                <a:schemeClr val="tx1"/>
              </a:solidFill>
              <a:effectLst/>
              <a:latin typeface="Arial" charset="0"/>
              <a:ea typeface="ヒラギノ角ゴ Pro W3" pitchFamily="-112" charset="-128"/>
            </a:endParaRPr>
          </a:p>
        </p:txBody>
      </p:sp>
    </p:spTree>
    <p:extLst>
      <p:ext uri="{BB962C8B-B14F-4D97-AF65-F5344CB8AC3E}">
        <p14:creationId xmlns:p14="http://schemas.microsoft.com/office/powerpoint/2010/main" val="63644521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altLang="lv-LV" sz="2800" dirty="0">
                <a:solidFill>
                  <a:srgbClr val="26822A"/>
                </a:solidFill>
              </a:rPr>
              <a:t>Do you have long term health effects (longer than 6 months) </a:t>
            </a:r>
            <a:r>
              <a:rPr lang="en-GB" altLang="lv-LV" sz="2800" dirty="0" smtClean="0">
                <a:solidFill>
                  <a:srgbClr val="26822A"/>
                </a:solidFill>
              </a:rPr>
              <a:t>that </a:t>
            </a:r>
            <a:r>
              <a:rPr lang="en-GB" altLang="lv-LV" sz="2800" dirty="0">
                <a:solidFill>
                  <a:srgbClr val="26822A"/>
                </a:solidFill>
              </a:rPr>
              <a:t>influences </a:t>
            </a:r>
            <a:r>
              <a:rPr lang="lv-LV" altLang="lv-LV" sz="2800" dirty="0">
                <a:solidFill>
                  <a:srgbClr val="26822A"/>
                </a:solidFill>
              </a:rPr>
              <a:t>your </a:t>
            </a:r>
            <a:r>
              <a:rPr lang="en-GB" altLang="lv-LV" sz="2800" dirty="0">
                <a:solidFill>
                  <a:srgbClr val="26822A"/>
                </a:solidFill>
              </a:rPr>
              <a:t>everyday life?</a:t>
            </a:r>
            <a:endParaRPr lang="lv-LV" sz="2800" dirty="0">
              <a:solidFill>
                <a:srgbClr val="26822A"/>
              </a:solidFill>
            </a:endParaRP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3" y="1340768"/>
            <a:ext cx="8280921" cy="4824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536725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23528" y="188640"/>
            <a:ext cx="8002712" cy="792088"/>
          </a:xfrm>
        </p:spPr>
        <p:txBody>
          <a:bodyPr/>
          <a:lstStyle/>
          <a:p>
            <a:r>
              <a:rPr lang="lv-LV" dirty="0" smtClean="0"/>
              <a:t>Incidence of pain among Latvian workers</a:t>
            </a:r>
            <a:endParaRPr lang="lv-LV" dirty="0"/>
          </a:p>
        </p:txBody>
      </p:sp>
      <p:sp>
        <p:nvSpPr>
          <p:cNvPr id="4" name="TextBox 3"/>
          <p:cNvSpPr txBox="1"/>
          <p:nvPr/>
        </p:nvSpPr>
        <p:spPr>
          <a:xfrm>
            <a:off x="0" y="1096964"/>
            <a:ext cx="4248472" cy="748923"/>
          </a:xfrm>
          <a:prstGeom prst="rect">
            <a:avLst/>
          </a:prstGeom>
          <a:noFill/>
        </p:spPr>
        <p:txBody>
          <a:bodyPr wrap="square" rtlCol="0">
            <a:spAutoFit/>
          </a:bodyPr>
          <a:lstStyle/>
          <a:p>
            <a:pPr algn="ctr"/>
            <a:r>
              <a:rPr lang="lv-LV" sz="3200" b="1" dirty="0" smtClean="0"/>
              <a:t>Have you had pain during last year?</a:t>
            </a:r>
            <a:endParaRPr lang="lv-LV" sz="3200" b="1" dirty="0"/>
          </a:p>
        </p:txBody>
      </p:sp>
      <p:pic>
        <p:nvPicPr>
          <p:cNvPr id="512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81668"/>
            <a:ext cx="4071431" cy="3129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71431" y="2723122"/>
            <a:ext cx="5031472" cy="3267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4199855" y="2165523"/>
            <a:ext cx="4464496" cy="420628"/>
          </a:xfrm>
          <a:prstGeom prst="rect">
            <a:avLst/>
          </a:prstGeom>
          <a:noFill/>
        </p:spPr>
        <p:txBody>
          <a:bodyPr wrap="square" rtlCol="0">
            <a:spAutoFit/>
          </a:bodyPr>
          <a:lstStyle/>
          <a:p>
            <a:pPr algn="ctr"/>
            <a:r>
              <a:rPr lang="lv-LV" sz="3200" b="1" dirty="0" smtClean="0"/>
              <a:t>What was the location of pain?</a:t>
            </a:r>
            <a:endParaRPr lang="lv-LV" sz="3200" b="1" dirty="0"/>
          </a:p>
        </p:txBody>
      </p:sp>
    </p:spTree>
    <p:extLst>
      <p:ext uri="{BB962C8B-B14F-4D97-AF65-F5344CB8AC3E}">
        <p14:creationId xmlns:p14="http://schemas.microsoft.com/office/powerpoint/2010/main" val="271091220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lv-LV" dirty="0"/>
              <a:t>Incidence of pain among Latvian </a:t>
            </a:r>
            <a:r>
              <a:rPr lang="lv-LV" dirty="0" smtClean="0"/>
              <a:t>workers in age groups</a:t>
            </a:r>
            <a:endParaRPr lang="lv-LV"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268760"/>
            <a:ext cx="8145864" cy="489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515389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lv-LV" dirty="0" smtClean="0"/>
              <a:t>Have you been to medical examination during last 3 years? </a:t>
            </a:r>
            <a:endParaRPr lang="lv-LV"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412775"/>
            <a:ext cx="7992888" cy="48045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496462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9552" y="188640"/>
            <a:ext cx="8334908" cy="1071562"/>
          </a:xfrm>
        </p:spPr>
        <p:txBody>
          <a:bodyPr/>
          <a:lstStyle/>
          <a:p>
            <a:r>
              <a:rPr lang="lv-LV" dirty="0" smtClean="0"/>
              <a:t>Is the pain (and later OD) associated with working conditions? General situation</a:t>
            </a:r>
            <a:endParaRPr lang="lv-LV"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412776"/>
            <a:ext cx="8478924" cy="468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908853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lv-LV" dirty="0"/>
              <a:t>Is the pain (and later OD) associated with working conditions</a:t>
            </a:r>
            <a:r>
              <a:rPr lang="lv-LV" dirty="0" smtClean="0"/>
              <a:t>? </a:t>
            </a:r>
            <a:br>
              <a:rPr lang="lv-LV" dirty="0" smtClean="0"/>
            </a:br>
            <a:r>
              <a:rPr lang="lv-LV" dirty="0" smtClean="0"/>
              <a:t>Selected complaints on risks </a:t>
            </a:r>
            <a:endParaRPr lang="lv-LV"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414632"/>
            <a:ext cx="8208912" cy="4766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6369961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67544" y="188640"/>
            <a:ext cx="7858696" cy="720080"/>
          </a:xfrm>
        </p:spPr>
        <p:txBody>
          <a:bodyPr/>
          <a:lstStyle/>
          <a:p>
            <a:r>
              <a:rPr lang="lv-LV" dirty="0" smtClean="0"/>
              <a:t>Multifactorial aspects of pain and MSD</a:t>
            </a:r>
            <a:endParaRPr lang="lv-LV" dirty="0"/>
          </a:p>
        </p:txBody>
      </p:sp>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073440"/>
            <a:ext cx="8308784" cy="4536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191585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2"/>
          <p:cNvSpPr>
            <a:spLocks noGrp="1" noChangeArrowheads="1"/>
          </p:cNvSpPr>
          <p:nvPr>
            <p:ph type="title"/>
          </p:nvPr>
        </p:nvSpPr>
        <p:spPr>
          <a:xfrm>
            <a:off x="467544" y="188913"/>
            <a:ext cx="8108131" cy="647799"/>
          </a:xfrm>
        </p:spPr>
        <p:txBody>
          <a:bodyPr/>
          <a:lstStyle/>
          <a:p>
            <a:pPr eaLnBrk="1" hangingPunct="1"/>
            <a:r>
              <a:rPr lang="lv-LV" altLang="lv-LV" dirty="0" smtClean="0"/>
              <a:t>Data sources</a:t>
            </a:r>
            <a:endParaRPr lang="en-US" altLang="lv-LV" dirty="0" smtClean="0"/>
          </a:p>
        </p:txBody>
      </p:sp>
      <p:sp>
        <p:nvSpPr>
          <p:cNvPr id="7173" name="Rectangle 3"/>
          <p:cNvSpPr>
            <a:spLocks noGrp="1" noChangeArrowheads="1"/>
          </p:cNvSpPr>
          <p:nvPr>
            <p:ph type="body" sz="half" idx="1"/>
          </p:nvPr>
        </p:nvSpPr>
        <p:spPr>
          <a:xfrm>
            <a:off x="323528" y="764704"/>
            <a:ext cx="6709825" cy="5256585"/>
          </a:xfrm>
        </p:spPr>
        <p:txBody>
          <a:bodyPr/>
          <a:lstStyle/>
          <a:p>
            <a:pPr>
              <a:lnSpc>
                <a:spcPct val="90000"/>
              </a:lnSpc>
            </a:pPr>
            <a:r>
              <a:rPr lang="lv-LV" altLang="lv-LV" sz="2800" dirty="0" smtClean="0">
                <a:solidFill>
                  <a:schemeClr val="tx1"/>
                </a:solidFill>
              </a:rPr>
              <a:t>Data from 3 consecutive surveys on working conditions in Latvia in 2006, 2010 and 2013 (supported by </a:t>
            </a:r>
            <a:r>
              <a:rPr lang="lv-LV" altLang="lv-LV" sz="2800" i="1" dirty="0" smtClean="0">
                <a:solidFill>
                  <a:schemeClr val="tx1"/>
                </a:solidFill>
              </a:rPr>
              <a:t>European Social Fund</a:t>
            </a:r>
            <a:r>
              <a:rPr lang="lv-LV" altLang="lv-LV" sz="2800" dirty="0" smtClean="0">
                <a:solidFill>
                  <a:schemeClr val="tx1"/>
                </a:solidFill>
              </a:rPr>
              <a:t>) including interviews with:</a:t>
            </a:r>
          </a:p>
          <a:p>
            <a:pPr lvl="1">
              <a:lnSpc>
                <a:spcPct val="90000"/>
              </a:lnSpc>
            </a:pPr>
            <a:r>
              <a:rPr lang="lv-LV" altLang="lv-LV" dirty="0" smtClean="0">
                <a:solidFill>
                  <a:schemeClr val="tx1"/>
                </a:solidFill>
              </a:rPr>
              <a:t>More than 1000 employers</a:t>
            </a:r>
          </a:p>
          <a:p>
            <a:pPr lvl="1">
              <a:lnSpc>
                <a:spcPct val="90000"/>
              </a:lnSpc>
            </a:pPr>
            <a:r>
              <a:rPr lang="lv-LV" altLang="lv-LV" dirty="0" smtClean="0">
                <a:solidFill>
                  <a:schemeClr val="tx1"/>
                </a:solidFill>
              </a:rPr>
              <a:t>More than 2500 employees</a:t>
            </a:r>
          </a:p>
          <a:p>
            <a:pPr lvl="1">
              <a:lnSpc>
                <a:spcPct val="90000"/>
              </a:lnSpc>
            </a:pPr>
            <a:r>
              <a:rPr lang="lv-LV" altLang="lv-LV" dirty="0" smtClean="0">
                <a:solidFill>
                  <a:schemeClr val="tx1"/>
                </a:solidFill>
              </a:rPr>
              <a:t>More than 200 OH&amp;S experts</a:t>
            </a:r>
          </a:p>
          <a:p>
            <a:pPr lvl="1">
              <a:lnSpc>
                <a:spcPct val="90000"/>
              </a:lnSpc>
            </a:pPr>
            <a:r>
              <a:rPr lang="lv-LV" altLang="lv-LV" dirty="0" smtClean="0">
                <a:solidFill>
                  <a:schemeClr val="tx1"/>
                </a:solidFill>
              </a:rPr>
              <a:t>Focusgroup discussions</a:t>
            </a:r>
          </a:p>
          <a:p>
            <a:pPr>
              <a:lnSpc>
                <a:spcPct val="90000"/>
              </a:lnSpc>
            </a:pPr>
            <a:r>
              <a:rPr lang="lv-LV" altLang="lv-LV" sz="2800" dirty="0" smtClean="0">
                <a:solidFill>
                  <a:schemeClr val="tx1"/>
                </a:solidFill>
              </a:rPr>
              <a:t>Statistics on accidents &amp; </a:t>
            </a:r>
          </a:p>
          <a:p>
            <a:pPr>
              <a:lnSpc>
                <a:spcPct val="90000"/>
              </a:lnSpc>
              <a:buFont typeface="Wingdings" pitchFamily="2" charset="2"/>
              <a:buNone/>
            </a:pPr>
            <a:r>
              <a:rPr lang="lv-LV" altLang="lv-LV" sz="2800" dirty="0" smtClean="0">
                <a:solidFill>
                  <a:schemeClr val="tx1"/>
                </a:solidFill>
              </a:rPr>
              <a:t>    occupational diseases in Latvia</a:t>
            </a:r>
          </a:p>
          <a:p>
            <a:pPr>
              <a:lnSpc>
                <a:spcPct val="90000"/>
              </a:lnSpc>
            </a:pPr>
            <a:r>
              <a:rPr lang="lv-LV" altLang="lv-LV" sz="2800" dirty="0" smtClean="0">
                <a:solidFill>
                  <a:schemeClr val="tx1"/>
                </a:solidFill>
              </a:rPr>
              <a:t>Analysis of other available data (insurance</a:t>
            </a:r>
            <a:r>
              <a:rPr lang="lv-LV" altLang="lv-LV" sz="2800" dirty="0" smtClean="0">
                <a:solidFill>
                  <a:schemeClr val="tx1"/>
                </a:solidFill>
              </a:rPr>
              <a:t>...) and </a:t>
            </a:r>
            <a:r>
              <a:rPr lang="lv-LV" altLang="lv-LV" sz="2800" dirty="0">
                <a:solidFill>
                  <a:schemeClr val="tx1"/>
                </a:solidFill>
              </a:rPr>
              <a:t>d</a:t>
            </a:r>
            <a:r>
              <a:rPr lang="en-GB" altLang="lv-LV" sz="2800" dirty="0" err="1" smtClean="0">
                <a:solidFill>
                  <a:schemeClr val="tx1"/>
                </a:solidFill>
              </a:rPr>
              <a:t>ata</a:t>
            </a:r>
            <a:r>
              <a:rPr lang="en-GB" altLang="lv-LV" sz="2800" dirty="0" smtClean="0">
                <a:solidFill>
                  <a:schemeClr val="tx1"/>
                </a:solidFill>
              </a:rPr>
              <a:t> </a:t>
            </a:r>
            <a:r>
              <a:rPr lang="en-GB" altLang="lv-LV" sz="2800" dirty="0">
                <a:solidFill>
                  <a:schemeClr val="tx1"/>
                </a:solidFill>
              </a:rPr>
              <a:t>from the State labour inspectorate</a:t>
            </a:r>
          </a:p>
          <a:p>
            <a:pPr>
              <a:lnSpc>
                <a:spcPct val="90000"/>
              </a:lnSpc>
            </a:pPr>
            <a:endParaRPr lang="lv-LV" altLang="lv-LV" sz="2800" dirty="0" smtClean="0">
              <a:solidFill>
                <a:schemeClr val="tx1"/>
              </a:solidFill>
            </a:endParaRPr>
          </a:p>
        </p:txBody>
      </p:sp>
      <p:pic>
        <p:nvPicPr>
          <p:cNvPr id="7174" name="Picture 6" descr="C:\Users\ivars.vanadzins\DVVI_projekti\Pabeigti\Darba_apstakli_2009\Publikacijas_vaks - Copy.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56176" y="1772816"/>
            <a:ext cx="2664296" cy="368545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732643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95536" y="188640"/>
            <a:ext cx="7930704" cy="936104"/>
          </a:xfrm>
        </p:spPr>
        <p:txBody>
          <a:bodyPr/>
          <a:lstStyle/>
          <a:p>
            <a:r>
              <a:rPr lang="lv-LV" dirty="0"/>
              <a:t>Multifactorial aspects of pain and MSD</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124744"/>
            <a:ext cx="8208912" cy="5077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181720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95536" y="188640"/>
            <a:ext cx="8496943" cy="1071562"/>
          </a:xfrm>
        </p:spPr>
        <p:txBody>
          <a:bodyPr/>
          <a:lstStyle/>
          <a:p>
            <a:r>
              <a:rPr lang="lv-LV" dirty="0" smtClean="0"/>
              <a:t>Percentage of permanent disablity caused by MSD and occupational diseases</a:t>
            </a:r>
            <a:endParaRPr lang="lv-LV"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2" y="1484784"/>
            <a:ext cx="8205787" cy="4627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6856103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lv-LV" dirty="0" smtClean="0"/>
              <a:t>Number of lost days due to sickness in last year</a:t>
            </a:r>
            <a:endParaRPr lang="lv-LV"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68760"/>
            <a:ext cx="8763263" cy="4608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317236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539750" y="133350"/>
            <a:ext cx="7770813" cy="1141413"/>
          </a:xfrm>
        </p:spPr>
        <p:txBody>
          <a:bodyPr/>
          <a:lstStyle/>
          <a:p>
            <a:r>
              <a:rPr lang="lv-LV" altLang="lv-LV" sz="3200" b="1" dirty="0" smtClean="0">
                <a:solidFill>
                  <a:srgbClr val="26822A"/>
                </a:solidFill>
              </a:rPr>
              <a:t>Health effects in future?</a:t>
            </a:r>
          </a:p>
        </p:txBody>
      </p:sp>
      <p:sp>
        <p:nvSpPr>
          <p:cNvPr id="23555" name="Content Placeholder 2"/>
          <p:cNvSpPr>
            <a:spLocks noGrp="1"/>
          </p:cNvSpPr>
          <p:nvPr>
            <p:ph idx="1"/>
          </p:nvPr>
        </p:nvSpPr>
        <p:spPr>
          <a:xfrm>
            <a:off x="467544" y="1124744"/>
            <a:ext cx="8136136" cy="4930874"/>
          </a:xfrm>
        </p:spPr>
        <p:txBody>
          <a:bodyPr/>
          <a:lstStyle/>
          <a:p>
            <a:pPr marL="342900" indent="-342900">
              <a:buFont typeface="Times New Roman" pitchFamily="18" charset="0"/>
              <a:buAutoNum type="arabicPeriod"/>
            </a:pPr>
            <a:r>
              <a:rPr lang="en-GB" altLang="lv-LV" sz="2400" dirty="0" smtClean="0"/>
              <a:t>Most probably will be more </a:t>
            </a:r>
            <a:r>
              <a:rPr lang="lv-LV" altLang="lv-LV" sz="2400" dirty="0" smtClean="0"/>
              <a:t>prominent and with earlier onset</a:t>
            </a:r>
          </a:p>
          <a:p>
            <a:pPr marL="342900" indent="-342900">
              <a:buFont typeface="Times New Roman" pitchFamily="18" charset="0"/>
              <a:buAutoNum type="arabicPeriod"/>
            </a:pPr>
            <a:r>
              <a:rPr lang="lv-LV" altLang="lv-LV" sz="2400" dirty="0" smtClean="0"/>
              <a:t>L</a:t>
            </a:r>
            <a:r>
              <a:rPr lang="en-GB" altLang="lv-LV" sz="2400" dirty="0" err="1" smtClean="0"/>
              <a:t>onger</a:t>
            </a:r>
            <a:r>
              <a:rPr lang="en-GB" altLang="lv-LV" sz="2400" dirty="0" smtClean="0"/>
              <a:t> li</a:t>
            </a:r>
            <a:r>
              <a:rPr lang="lv-LV" altLang="lv-LV" sz="2400" dirty="0" smtClean="0"/>
              <a:t>fe (longer working life...)</a:t>
            </a:r>
          </a:p>
          <a:p>
            <a:pPr marL="342900" indent="-342900">
              <a:buFont typeface="Times New Roman" pitchFamily="18" charset="0"/>
              <a:buAutoNum type="arabicPeriod"/>
            </a:pPr>
            <a:r>
              <a:rPr lang="lv-LV" altLang="lv-LV" sz="2400" dirty="0" smtClean="0"/>
              <a:t>High prevalence of grey economy - w</a:t>
            </a:r>
            <a:r>
              <a:rPr lang="en-GB" altLang="lv-LV" sz="2400" dirty="0" err="1" smtClean="0"/>
              <a:t>orkers</a:t>
            </a:r>
            <a:r>
              <a:rPr lang="en-GB" altLang="lv-LV" sz="2400" dirty="0" smtClean="0"/>
              <a:t> in companies participating in grey economy are at higher risk, e.g. </a:t>
            </a:r>
            <a:endParaRPr lang="en-GB" altLang="lv-LV" sz="2000" dirty="0" smtClean="0"/>
          </a:p>
          <a:p>
            <a:pPr marL="577850" lvl="1" indent="-342900"/>
            <a:r>
              <a:rPr lang="en-GB" altLang="lv-LV" sz="2400" dirty="0" smtClean="0"/>
              <a:t>They work longer hours</a:t>
            </a:r>
          </a:p>
          <a:p>
            <a:pPr marL="577850" lvl="1" indent="-342900"/>
            <a:r>
              <a:rPr lang="en-GB" altLang="lv-LV" sz="2400" dirty="0" smtClean="0"/>
              <a:t>They do not rest enough</a:t>
            </a:r>
          </a:p>
          <a:p>
            <a:pPr marL="577850" lvl="1" indent="-342900"/>
            <a:r>
              <a:rPr lang="en-GB" altLang="lv-LV" sz="2400" dirty="0" smtClean="0"/>
              <a:t>When they are ill, they go to work</a:t>
            </a:r>
          </a:p>
          <a:p>
            <a:pPr marL="577850" lvl="1" indent="-342900"/>
            <a:r>
              <a:rPr lang="en-GB" altLang="lv-LV" sz="2400" dirty="0" smtClean="0"/>
              <a:t>They are exposed to passive smoking</a:t>
            </a:r>
            <a:endParaRPr lang="lv-LV" altLang="lv-LV" sz="2400" dirty="0" smtClean="0"/>
          </a:p>
          <a:p>
            <a:pPr marL="577850" lvl="1" indent="-342900"/>
            <a:r>
              <a:rPr lang="lv-LV" altLang="lv-LV" sz="2400" dirty="0" smtClean="0"/>
              <a:t>AND – less covered with early diagnostics (no medical check-ups) and with less social safety coverage</a:t>
            </a:r>
            <a:endParaRPr lang="en-GB" altLang="lv-LV" sz="2400" dirty="0" smtClean="0"/>
          </a:p>
        </p:txBody>
      </p:sp>
    </p:spTree>
    <p:extLst>
      <p:ext uri="{BB962C8B-B14F-4D97-AF65-F5344CB8AC3E}">
        <p14:creationId xmlns:p14="http://schemas.microsoft.com/office/powerpoint/2010/main" val="398123148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0" y="-171450"/>
            <a:ext cx="7916863" cy="1490663"/>
          </a:xfrm>
        </p:spPr>
        <p:txBody>
          <a:bodyPr/>
          <a:lstStyle/>
          <a:p>
            <a:r>
              <a:rPr lang="en-GB" altLang="lv-LV" sz="3200" b="1" dirty="0" smtClean="0">
                <a:solidFill>
                  <a:srgbClr val="26822A"/>
                </a:solidFill>
              </a:rPr>
              <a:t>Worker 50+ in labour market – willing to work, need to work and health status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22939723"/>
              </p:ext>
            </p:extLst>
          </p:nvPr>
        </p:nvGraphicFramePr>
        <p:xfrm>
          <a:off x="179388" y="1319213"/>
          <a:ext cx="8785225" cy="4945642"/>
        </p:xfrm>
        <a:graphic>
          <a:graphicData uri="http://schemas.openxmlformats.org/drawingml/2006/table">
            <a:tbl>
              <a:tblPr firstRow="1" bandRow="1">
                <a:tableStyleId>{00A15C55-8517-42AA-B614-E9B94910E393}</a:tableStyleId>
              </a:tblPr>
              <a:tblGrid>
                <a:gridCol w="1757045"/>
                <a:gridCol w="1757045"/>
                <a:gridCol w="1757045"/>
                <a:gridCol w="1757045"/>
                <a:gridCol w="1757045"/>
              </a:tblGrid>
              <a:tr h="1188598">
                <a:tc>
                  <a:txBody>
                    <a:bodyPr/>
                    <a:lstStyle/>
                    <a:p>
                      <a:pPr algn="ctr"/>
                      <a:endParaRPr lang="en-GB" sz="1800" noProof="0" dirty="0">
                        <a:solidFill>
                          <a:schemeClr val="tx1"/>
                        </a:solidFill>
                      </a:endParaRPr>
                    </a:p>
                  </a:txBody>
                  <a:tcPr marL="91443" marR="91443" marT="45715" marB="45715"/>
                </a:tc>
                <a:tc>
                  <a:txBody>
                    <a:bodyPr/>
                    <a:lstStyle/>
                    <a:p>
                      <a:pPr algn="ctr"/>
                      <a:r>
                        <a:rPr lang="en-GB" sz="1800" noProof="0" dirty="0" smtClean="0"/>
                        <a:t>WANTS, DOES NOT NEED</a:t>
                      </a:r>
                      <a:endParaRPr lang="en-GB" sz="1800" noProof="0" dirty="0">
                        <a:solidFill>
                          <a:schemeClr val="tx1"/>
                        </a:solidFill>
                      </a:endParaRPr>
                    </a:p>
                  </a:txBody>
                  <a:tcPr marL="91443" marR="91443" marT="45715" marB="45715"/>
                </a:tc>
                <a:tc>
                  <a:txBody>
                    <a:bodyPr/>
                    <a:lstStyle/>
                    <a:p>
                      <a:pPr algn="ctr"/>
                      <a:r>
                        <a:rPr lang="en-GB" sz="1800" noProof="0" dirty="0" smtClean="0"/>
                        <a:t>WANTS, NEEDS</a:t>
                      </a:r>
                      <a:endParaRPr lang="en-GB" sz="1800" noProof="0" dirty="0">
                        <a:solidFill>
                          <a:schemeClr val="tx1"/>
                        </a:solidFill>
                      </a:endParaRPr>
                    </a:p>
                  </a:txBody>
                  <a:tcPr marL="91443" marR="91443" marT="45715" marB="45715"/>
                </a:tc>
                <a:tc>
                  <a:txBody>
                    <a:bodyPr/>
                    <a:lstStyle/>
                    <a:p>
                      <a:pPr algn="ctr"/>
                      <a:r>
                        <a:rPr lang="en-GB" sz="1800" noProof="0" dirty="0" smtClean="0"/>
                        <a:t>DOES NOT WANT,</a:t>
                      </a:r>
                      <a:r>
                        <a:rPr lang="en-GB" sz="1800" baseline="0" noProof="0" dirty="0" smtClean="0"/>
                        <a:t> </a:t>
                      </a:r>
                      <a:endParaRPr lang="lv-LV" sz="1800" baseline="0" noProof="0" dirty="0" smtClean="0"/>
                    </a:p>
                    <a:p>
                      <a:pPr algn="ctr"/>
                      <a:r>
                        <a:rPr lang="en-GB" sz="1800" baseline="0" noProof="0" dirty="0" smtClean="0"/>
                        <a:t>NEED</a:t>
                      </a:r>
                      <a:r>
                        <a:rPr lang="lv-LV" sz="1800" baseline="0" noProof="0" dirty="0" smtClean="0"/>
                        <a:t>S</a:t>
                      </a:r>
                      <a:endParaRPr lang="en-GB" sz="1800" noProof="0" dirty="0">
                        <a:solidFill>
                          <a:schemeClr val="tx1"/>
                        </a:solidFill>
                      </a:endParaRPr>
                    </a:p>
                  </a:txBody>
                  <a:tcPr marL="91443" marR="91443" marT="45715" marB="45715"/>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noProof="0" dirty="0" smtClean="0"/>
                        <a:t>DOES NOT WANT,</a:t>
                      </a:r>
                      <a:r>
                        <a:rPr lang="en-GB" sz="1800" baseline="0" noProof="0" dirty="0" smtClean="0"/>
                        <a:t> DOES NOT NEED</a:t>
                      </a:r>
                      <a:endParaRPr lang="en-GB" sz="1800" noProof="0" dirty="0" smtClean="0"/>
                    </a:p>
                    <a:p>
                      <a:pPr algn="ctr"/>
                      <a:endParaRPr lang="en-GB" sz="1800" noProof="0" dirty="0">
                        <a:solidFill>
                          <a:schemeClr val="tx1"/>
                        </a:solidFill>
                      </a:endParaRPr>
                    </a:p>
                  </a:txBody>
                  <a:tcPr marL="91443" marR="91443" marT="45715" marB="45715"/>
                </a:tc>
              </a:tr>
              <a:tr h="2019582">
                <a:tc>
                  <a:txBody>
                    <a:bodyPr/>
                    <a:lstStyle/>
                    <a:p>
                      <a:pPr algn="ctr"/>
                      <a:r>
                        <a:rPr lang="en-GB" sz="1800" noProof="0" dirty="0" smtClean="0"/>
                        <a:t>Health</a:t>
                      </a:r>
                      <a:r>
                        <a:rPr lang="en-GB" sz="1800" baseline="0" noProof="0" dirty="0" smtClean="0"/>
                        <a:t> status ALLOWS</a:t>
                      </a:r>
                      <a:endParaRPr lang="en-GB" sz="1800" b="1" noProof="0" dirty="0">
                        <a:solidFill>
                          <a:schemeClr val="tx1"/>
                        </a:solidFill>
                      </a:endParaRPr>
                    </a:p>
                  </a:txBody>
                  <a:tcPr marL="91443" marR="91443" marT="45715" marB="45715"/>
                </a:tc>
                <a:tc>
                  <a:txBody>
                    <a:bodyPr/>
                    <a:lstStyle/>
                    <a:p>
                      <a:pPr algn="ctr"/>
                      <a:r>
                        <a:rPr lang="en-GB" sz="1800" b="1" noProof="0" dirty="0" smtClean="0">
                          <a:solidFill>
                            <a:schemeClr val="accent1">
                              <a:lumMod val="50000"/>
                            </a:schemeClr>
                          </a:solidFill>
                        </a:rPr>
                        <a:t>PERFECT WORKER</a:t>
                      </a:r>
                      <a:r>
                        <a:rPr lang="lv-LV" sz="1800" b="1" noProof="0" dirty="0" smtClean="0">
                          <a:solidFill>
                            <a:schemeClr val="accent1">
                              <a:lumMod val="50000"/>
                            </a:schemeClr>
                          </a:solidFill>
                        </a:rPr>
                        <a:t> </a:t>
                      </a:r>
                    </a:p>
                    <a:p>
                      <a:pPr algn="ctr"/>
                      <a:endParaRPr lang="lv-LV" sz="1800" b="1" noProof="0" dirty="0" smtClean="0">
                        <a:solidFill>
                          <a:schemeClr val="accent1">
                            <a:lumMod val="50000"/>
                          </a:schemeClr>
                        </a:solidFill>
                      </a:endParaRPr>
                    </a:p>
                    <a:p>
                      <a:pPr algn="ctr"/>
                      <a:r>
                        <a:rPr lang="lv-LV" sz="1800" b="1" noProof="0" dirty="0" smtClean="0">
                          <a:solidFill>
                            <a:schemeClr val="accent1">
                              <a:lumMod val="50000"/>
                            </a:schemeClr>
                          </a:solidFill>
                        </a:rPr>
                        <a:t>MORE SUCH WORKERS!!!</a:t>
                      </a:r>
                      <a:endParaRPr lang="en-GB" sz="1800" b="1" noProof="0" dirty="0">
                        <a:solidFill>
                          <a:schemeClr val="accent1">
                            <a:lumMod val="50000"/>
                          </a:schemeClr>
                        </a:solidFill>
                      </a:endParaRPr>
                    </a:p>
                  </a:txBody>
                  <a:tcPr marL="91443" marR="91443" marT="45715" marB="45715"/>
                </a:tc>
                <a:tc>
                  <a:txBody>
                    <a:bodyPr/>
                    <a:lstStyle/>
                    <a:p>
                      <a:pPr algn="ctr"/>
                      <a:r>
                        <a:rPr lang="lv-LV" sz="1800" noProof="0" dirty="0" smtClean="0"/>
                        <a:t>THE SAME JOB</a:t>
                      </a:r>
                      <a:endParaRPr lang="en-GB" sz="1800" noProof="0" dirty="0">
                        <a:solidFill>
                          <a:schemeClr val="tx1"/>
                        </a:solidFill>
                      </a:endParaRPr>
                    </a:p>
                  </a:txBody>
                  <a:tcPr marL="91443" marR="91443" marT="45715" marB="45715"/>
                </a:tc>
                <a:tc>
                  <a:txBody>
                    <a:bodyPr/>
                    <a:lstStyle/>
                    <a:p>
                      <a:pPr algn="ctr"/>
                      <a:r>
                        <a:rPr lang="lv-LV" sz="1800" noProof="0" dirty="0" smtClean="0">
                          <a:solidFill>
                            <a:srgbClr val="C00000"/>
                          </a:solidFill>
                        </a:rPr>
                        <a:t>NOT</a:t>
                      </a:r>
                      <a:r>
                        <a:rPr lang="lv-LV" sz="1800" baseline="0" noProof="0" dirty="0" smtClean="0">
                          <a:solidFill>
                            <a:srgbClr val="C00000"/>
                          </a:solidFill>
                        </a:rPr>
                        <a:t> VERY GOOD FOR BUSINESS</a:t>
                      </a:r>
                      <a:endParaRPr lang="lv-LV" sz="1800" noProof="0" dirty="0" smtClean="0">
                        <a:solidFill>
                          <a:srgbClr val="C00000"/>
                        </a:solidFill>
                      </a:endParaRPr>
                    </a:p>
                    <a:p>
                      <a:pPr algn="ctr"/>
                      <a:r>
                        <a:rPr lang="lv-LV" sz="1800" noProof="0" dirty="0" smtClean="0">
                          <a:solidFill>
                            <a:srgbClr val="C00000"/>
                          </a:solidFill>
                        </a:rPr>
                        <a:t>(NO</a:t>
                      </a:r>
                      <a:r>
                        <a:rPr lang="lv-LV" sz="1800" baseline="0" noProof="0" dirty="0" smtClean="0">
                          <a:solidFill>
                            <a:srgbClr val="C00000"/>
                          </a:solidFill>
                        </a:rPr>
                        <a:t> MOTIVATION FOR WORKERS)</a:t>
                      </a:r>
                      <a:endParaRPr lang="en-GB" sz="1800" noProof="0" dirty="0">
                        <a:solidFill>
                          <a:srgbClr val="C00000"/>
                        </a:solidFill>
                      </a:endParaRPr>
                    </a:p>
                  </a:txBody>
                  <a:tcPr marL="91443" marR="91443" marT="45715" marB="45715"/>
                </a:tc>
                <a:tc>
                  <a:txBody>
                    <a:bodyPr/>
                    <a:lstStyle/>
                    <a:p>
                      <a:pPr algn="ctr"/>
                      <a:r>
                        <a:rPr lang="en-GB" sz="1800" noProof="0" dirty="0" smtClean="0"/>
                        <a:t>PERFECT, GREAT </a:t>
                      </a:r>
                      <a:r>
                        <a:rPr lang="lv-LV" sz="1800" noProof="0" dirty="0" smtClean="0"/>
                        <a:t>AND</a:t>
                      </a:r>
                      <a:r>
                        <a:rPr lang="lv-LV" sz="1800" baseline="0" noProof="0" dirty="0" smtClean="0"/>
                        <a:t> ACTIVE </a:t>
                      </a:r>
                      <a:r>
                        <a:rPr lang="en-GB" sz="1800" noProof="0" dirty="0" smtClean="0"/>
                        <a:t>RETIREMENT</a:t>
                      </a:r>
                      <a:endParaRPr lang="en-GB" sz="1800" noProof="0" dirty="0">
                        <a:solidFill>
                          <a:schemeClr val="tx1"/>
                        </a:solidFill>
                      </a:endParaRPr>
                    </a:p>
                  </a:txBody>
                  <a:tcPr marL="91443" marR="91443" marT="45715" marB="45715"/>
                </a:tc>
              </a:tr>
              <a:tr h="155432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noProof="0" dirty="0" smtClean="0"/>
                        <a:t>Health</a:t>
                      </a:r>
                      <a:r>
                        <a:rPr lang="en-GB" sz="1800" baseline="0" noProof="0" dirty="0" smtClean="0"/>
                        <a:t> status DOES NOT ALLOW</a:t>
                      </a:r>
                      <a:endParaRPr lang="en-GB" sz="1800" b="1" noProof="0" dirty="0" smtClean="0">
                        <a:solidFill>
                          <a:schemeClr val="tx1"/>
                        </a:solidFill>
                      </a:endParaRPr>
                    </a:p>
                  </a:txBody>
                  <a:tcPr marL="91443" marR="91443" marT="45715" marB="45715"/>
                </a:tc>
                <a:tc>
                  <a:txBody>
                    <a:bodyPr/>
                    <a:lstStyle/>
                    <a:p>
                      <a:pPr algn="ctr"/>
                      <a:r>
                        <a:rPr lang="lv-LV" sz="1800" noProof="0" dirty="0" smtClean="0">
                          <a:solidFill>
                            <a:schemeClr val="tx1"/>
                          </a:solidFill>
                        </a:rPr>
                        <a:t>FINDING</a:t>
                      </a:r>
                      <a:r>
                        <a:rPr lang="lv-LV" sz="1800" baseline="0" noProof="0" dirty="0" smtClean="0">
                          <a:solidFill>
                            <a:schemeClr val="tx1"/>
                          </a:solidFill>
                        </a:rPr>
                        <a:t> SUITABLE JOB &amp; flexible conditions</a:t>
                      </a:r>
                      <a:endParaRPr lang="en-GB" sz="1800" noProof="0" dirty="0">
                        <a:solidFill>
                          <a:schemeClr val="tx1"/>
                        </a:solidFill>
                      </a:endParaRPr>
                    </a:p>
                  </a:txBody>
                  <a:tcPr marL="91443" marR="91443" marT="45715" marB="45715"/>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lv-LV" sz="1800" noProof="0" dirty="0" smtClean="0">
                          <a:solidFill>
                            <a:schemeClr val="tx1"/>
                          </a:solidFill>
                        </a:rPr>
                        <a:t>FINDING</a:t>
                      </a:r>
                      <a:r>
                        <a:rPr lang="lv-LV" sz="1800" baseline="0" noProof="0" dirty="0" smtClean="0">
                          <a:solidFill>
                            <a:schemeClr val="tx1"/>
                          </a:solidFill>
                        </a:rPr>
                        <a:t> SUITABLE JOB &amp; flexible conditions</a:t>
                      </a:r>
                      <a:endParaRPr lang="en-GB" sz="1800" noProof="0" dirty="0" smtClean="0">
                        <a:solidFill>
                          <a:schemeClr val="tx1"/>
                        </a:solidFill>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n-GB" sz="1800" noProof="0" dirty="0" smtClean="0">
                        <a:solidFill>
                          <a:schemeClr val="tx1"/>
                        </a:solidFill>
                      </a:endParaRPr>
                    </a:p>
                    <a:p>
                      <a:pPr algn="ctr"/>
                      <a:endParaRPr lang="en-GB" sz="1800" noProof="0" dirty="0">
                        <a:solidFill>
                          <a:schemeClr val="tx1"/>
                        </a:solidFill>
                      </a:endParaRPr>
                    </a:p>
                  </a:txBody>
                  <a:tcPr marL="91443" marR="91443" marT="45715" marB="45715"/>
                </a:tc>
                <a:tc>
                  <a:txBody>
                    <a:bodyPr/>
                    <a:lstStyle/>
                    <a:p>
                      <a:pPr algn="ctr"/>
                      <a:r>
                        <a:rPr lang="en-GB" sz="1600" noProof="0" dirty="0" smtClean="0">
                          <a:solidFill>
                            <a:srgbClr val="C00000"/>
                          </a:solidFill>
                        </a:rPr>
                        <a:t>AWFULL WORKERS, </a:t>
                      </a:r>
                      <a:r>
                        <a:rPr lang="lv-LV" sz="1600" noProof="0" dirty="0" smtClean="0">
                          <a:solidFill>
                            <a:srgbClr val="C00000"/>
                          </a:solidFill>
                        </a:rPr>
                        <a:t>QUALITATIVE </a:t>
                      </a:r>
                      <a:r>
                        <a:rPr lang="en-GB" sz="1600" noProof="0" dirty="0" smtClean="0">
                          <a:solidFill>
                            <a:srgbClr val="C00000"/>
                          </a:solidFill>
                        </a:rPr>
                        <a:t>MEDICAL EXAMINATIONS</a:t>
                      </a:r>
                      <a:r>
                        <a:rPr lang="lv-LV" sz="1600" noProof="0" dirty="0" smtClean="0">
                          <a:solidFill>
                            <a:srgbClr val="C00000"/>
                          </a:solidFill>
                        </a:rPr>
                        <a:t> IMPORTANT</a:t>
                      </a:r>
                      <a:endParaRPr lang="en-GB" sz="1600" noProof="0" dirty="0">
                        <a:solidFill>
                          <a:srgbClr val="C00000"/>
                        </a:solidFill>
                      </a:endParaRPr>
                    </a:p>
                  </a:txBody>
                  <a:tcPr marL="91443" marR="91443" marT="45715" marB="45715"/>
                </a:tc>
                <a:tc>
                  <a:txBody>
                    <a:bodyPr/>
                    <a:lstStyle/>
                    <a:p>
                      <a:pPr algn="ctr"/>
                      <a:r>
                        <a:rPr lang="en-GB" sz="1800" noProof="0" dirty="0" smtClean="0"/>
                        <a:t>RETIREMENT WITH HEALTH EFFECTS</a:t>
                      </a:r>
                      <a:endParaRPr lang="en-GB" sz="1800" noProof="0" dirty="0">
                        <a:solidFill>
                          <a:schemeClr val="tx1"/>
                        </a:solidFill>
                      </a:endParaRPr>
                    </a:p>
                  </a:txBody>
                  <a:tcPr marL="91443" marR="91443" marT="45715" marB="45715"/>
                </a:tc>
              </a:tr>
            </a:tbl>
          </a:graphicData>
        </a:graphic>
      </p:graphicFrame>
    </p:spTree>
    <p:extLst>
      <p:ext uri="{BB962C8B-B14F-4D97-AF65-F5344CB8AC3E}">
        <p14:creationId xmlns:p14="http://schemas.microsoft.com/office/powerpoint/2010/main" val="33038038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980728"/>
            <a:ext cx="8496944" cy="5146923"/>
          </a:xfrm>
        </p:spPr>
        <p:txBody>
          <a:bodyPr/>
          <a:lstStyle/>
          <a:p>
            <a:r>
              <a:rPr lang="lv-LV" sz="2800" dirty="0" smtClean="0"/>
              <a:t>Rapid increase of occupational diseases incidence is caused by both the working conditions and improvements in diagnostics and coverage of health surveilance</a:t>
            </a:r>
          </a:p>
          <a:p>
            <a:r>
              <a:rPr lang="lv-LV" sz="2800" dirty="0" smtClean="0"/>
              <a:t>The number of OD is probably significantly higher, possibly with MSD still beeing the largest share</a:t>
            </a:r>
          </a:p>
          <a:p>
            <a:pPr lvl="1"/>
            <a:r>
              <a:rPr lang="lv-LV" sz="2600" dirty="0" smtClean="0"/>
              <a:t>Significant </a:t>
            </a:r>
            <a:r>
              <a:rPr lang="lv-LV" sz="2600" dirty="0"/>
              <a:t>part of employees have health </a:t>
            </a:r>
            <a:r>
              <a:rPr lang="lv-LV" sz="2600" dirty="0" smtClean="0"/>
              <a:t>complaints</a:t>
            </a:r>
          </a:p>
          <a:p>
            <a:pPr lvl="1"/>
            <a:r>
              <a:rPr lang="lv-LV" sz="2600" dirty="0" smtClean="0"/>
              <a:t>Incidence of «occupational pain» as pre-condition of MSD is very wide spread</a:t>
            </a:r>
          </a:p>
          <a:p>
            <a:pPr lvl="1"/>
            <a:r>
              <a:rPr lang="lv-LV" sz="2600" dirty="0" smtClean="0"/>
              <a:t>Distribution of OD accross sectors are also showing the underdiagnotics of OD</a:t>
            </a:r>
            <a:endParaRPr lang="lv-LV" sz="2600" dirty="0"/>
          </a:p>
          <a:p>
            <a:endParaRPr lang="en-GB" sz="2800" b="1" dirty="0">
              <a:solidFill>
                <a:schemeClr val="tx1"/>
              </a:solidFill>
            </a:endParaRPr>
          </a:p>
        </p:txBody>
      </p:sp>
      <p:sp>
        <p:nvSpPr>
          <p:cNvPr id="3" name="Title 2"/>
          <p:cNvSpPr>
            <a:spLocks noGrp="1"/>
          </p:cNvSpPr>
          <p:nvPr>
            <p:ph type="title"/>
          </p:nvPr>
        </p:nvSpPr>
        <p:spPr>
          <a:xfrm>
            <a:off x="467544" y="188640"/>
            <a:ext cx="7858696" cy="792088"/>
          </a:xfrm>
        </p:spPr>
        <p:txBody>
          <a:bodyPr/>
          <a:lstStyle/>
          <a:p>
            <a:r>
              <a:rPr lang="lv-LV" sz="3600" dirty="0" err="1" smtClean="0"/>
              <a:t>Conclusions</a:t>
            </a:r>
            <a:endParaRPr lang="lv-LV" sz="3600" dirty="0"/>
          </a:p>
        </p:txBody>
      </p:sp>
    </p:spTree>
    <p:extLst>
      <p:ext uri="{BB962C8B-B14F-4D97-AF65-F5344CB8AC3E}">
        <p14:creationId xmlns:p14="http://schemas.microsoft.com/office/powerpoint/2010/main" val="345877113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lv-LV" sz="3600" dirty="0"/>
              <a:t>Conclusions</a:t>
            </a:r>
            <a:endParaRPr lang="lv-LV" altLang="lv-LV" sz="3600" dirty="0" smtClean="0"/>
          </a:p>
        </p:txBody>
      </p:sp>
      <p:sp>
        <p:nvSpPr>
          <p:cNvPr id="21507" name="Text Placeholder 2"/>
          <p:cNvSpPr>
            <a:spLocks noGrp="1"/>
          </p:cNvSpPr>
          <p:nvPr>
            <p:ph type="body" sz="half" idx="1"/>
          </p:nvPr>
        </p:nvSpPr>
        <p:spPr>
          <a:xfrm>
            <a:off x="611560" y="1052736"/>
            <a:ext cx="8064896" cy="4967064"/>
          </a:xfrm>
        </p:spPr>
        <p:txBody>
          <a:bodyPr/>
          <a:lstStyle/>
          <a:p>
            <a:r>
              <a:rPr lang="lv-LV" altLang="lv-LV" sz="2800" dirty="0" smtClean="0"/>
              <a:t>With increased aging population OD will become  more significant problem as they will cause early retirement</a:t>
            </a:r>
          </a:p>
          <a:p>
            <a:r>
              <a:rPr lang="lv-LV" altLang="lv-LV" sz="2800" dirty="0" smtClean="0"/>
              <a:t>Mean age of OD patients is slightly decreasing so the economic burden will be more severe</a:t>
            </a:r>
          </a:p>
          <a:p>
            <a:endParaRPr lang="lv-LV" altLang="lv-LV" sz="2400" dirty="0" smtClean="0"/>
          </a:p>
        </p:txBody>
      </p:sp>
      <p:sp>
        <p:nvSpPr>
          <p:cNvPr id="5" name="Slide Number Placeholder 4"/>
          <p:cNvSpPr>
            <a:spLocks noGrp="1"/>
          </p:cNvSpPr>
          <p:nvPr>
            <p:ph type="sldNum" sz="quarter" idx="4294967295"/>
          </p:nvPr>
        </p:nvSpPr>
        <p:spPr>
          <a:xfrm>
            <a:off x="6553200" y="6245225"/>
            <a:ext cx="1981200" cy="476250"/>
          </a:xfrm>
          <a:prstGeom prst="rect">
            <a:avLst/>
          </a:prstGeom>
        </p:spPr>
        <p:txBody>
          <a:bodyPr/>
          <a:lstStyle/>
          <a:p>
            <a:pPr>
              <a:defRPr/>
            </a:pPr>
            <a:fld id="{A3632F22-BBA7-4C61-984C-752955B26645}" type="slidenum">
              <a:rPr lang="en-US" smtClean="0"/>
              <a:pPr>
                <a:defRPr/>
              </a:pPr>
              <a:t>36</a:t>
            </a:fld>
            <a:endParaRPr lang="en-US"/>
          </a:p>
        </p:txBody>
      </p:sp>
    </p:spTree>
    <p:extLst>
      <p:ext uri="{BB962C8B-B14F-4D97-AF65-F5344CB8AC3E}">
        <p14:creationId xmlns:p14="http://schemas.microsoft.com/office/powerpoint/2010/main" val="39565692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274638"/>
            <a:ext cx="8229600" cy="850900"/>
          </a:xfrm>
        </p:spPr>
        <p:txBody>
          <a:bodyPr/>
          <a:lstStyle/>
          <a:p>
            <a:r>
              <a:rPr lang="en-GB" altLang="lv-LV" sz="3200" b="1" dirty="0" smtClean="0">
                <a:solidFill>
                  <a:schemeClr val="bg1"/>
                </a:solidFill>
              </a:rPr>
              <a:t>Workplace </a:t>
            </a:r>
            <a:r>
              <a:rPr lang="en-GB" altLang="lv-LV" sz="3200" b="1" dirty="0" err="1" smtClean="0">
                <a:solidFill>
                  <a:schemeClr val="bg1"/>
                </a:solidFill>
              </a:rPr>
              <a:t>adjus</a:t>
            </a:r>
            <a:r>
              <a:rPr lang="lv-LV" altLang="lv-LV" sz="3200" b="1" dirty="0" smtClean="0">
                <a:solidFill>
                  <a:schemeClr val="bg1"/>
                </a:solidFill>
              </a:rPr>
              <a:t>t</a:t>
            </a:r>
            <a:r>
              <a:rPr lang="en-GB" altLang="lv-LV" sz="3200" b="1" dirty="0" err="1" smtClean="0">
                <a:solidFill>
                  <a:schemeClr val="bg1"/>
                </a:solidFill>
              </a:rPr>
              <a:t>ment</a:t>
            </a:r>
            <a:r>
              <a:rPr lang="en-GB" altLang="lv-LV" sz="3200" b="1" dirty="0" smtClean="0">
                <a:solidFill>
                  <a:schemeClr val="bg1"/>
                </a:solidFill>
              </a:rPr>
              <a:t> - to whom?</a:t>
            </a:r>
          </a:p>
        </p:txBody>
      </p:sp>
      <p:sp>
        <p:nvSpPr>
          <p:cNvPr id="18435" name="Content Placeholder 5"/>
          <p:cNvSpPr>
            <a:spLocks noGrp="1"/>
          </p:cNvSpPr>
          <p:nvPr>
            <p:ph sz="quarter" idx="4"/>
          </p:nvPr>
        </p:nvSpPr>
        <p:spPr>
          <a:xfrm>
            <a:off x="2928428" y="1111646"/>
            <a:ext cx="6109122" cy="4658519"/>
          </a:xfrm>
        </p:spPr>
        <p:txBody>
          <a:bodyPr/>
          <a:lstStyle/>
          <a:p>
            <a:pPr marL="0" indent="0">
              <a:buFont typeface="Times New Roman" pitchFamily="18" charset="0"/>
              <a:buNone/>
            </a:pPr>
            <a:r>
              <a:rPr lang="lv-LV" altLang="lv-LV" sz="2800" b="1" dirty="0" smtClean="0">
                <a:solidFill>
                  <a:srgbClr val="C00000"/>
                </a:solidFill>
              </a:rPr>
              <a:t>Presumption: </a:t>
            </a:r>
            <a:r>
              <a:rPr lang="en-GB" altLang="lv-LV" sz="2800" b="1" dirty="0" smtClean="0">
                <a:solidFill>
                  <a:srgbClr val="C00000"/>
                </a:solidFill>
              </a:rPr>
              <a:t>70% people after 55 have at least one chronic disease*:</a:t>
            </a:r>
          </a:p>
          <a:p>
            <a:pPr lvl="1"/>
            <a:r>
              <a:rPr lang="en-GB" altLang="lv-LV" sz="2400" dirty="0" smtClean="0"/>
              <a:t>Coronary and heart diseases</a:t>
            </a:r>
          </a:p>
          <a:p>
            <a:pPr lvl="1"/>
            <a:r>
              <a:rPr lang="en-GB" altLang="lv-LV" sz="2400" dirty="0" smtClean="0"/>
              <a:t>Musculoskeletal diseases</a:t>
            </a:r>
            <a:r>
              <a:rPr lang="lv-LV" altLang="lv-LV" sz="2400" dirty="0" smtClean="0"/>
              <a:t> (including osteorosis)</a:t>
            </a:r>
            <a:endParaRPr lang="en-GB" altLang="lv-LV" sz="2400" dirty="0" smtClean="0"/>
          </a:p>
          <a:p>
            <a:pPr lvl="1"/>
            <a:r>
              <a:rPr lang="en-GB" altLang="lv-LV" sz="2400" dirty="0" smtClean="0"/>
              <a:t>Psychiatric disorders</a:t>
            </a:r>
          </a:p>
          <a:p>
            <a:pPr lvl="1"/>
            <a:r>
              <a:rPr lang="lv-LV" altLang="lv-LV" sz="2400" dirty="0" smtClean="0"/>
              <a:t>M</a:t>
            </a:r>
            <a:r>
              <a:rPr lang="en-GB" altLang="lv-LV" sz="2400" dirty="0" err="1" smtClean="0"/>
              <a:t>alignancies</a:t>
            </a:r>
            <a:endParaRPr lang="en-GB" altLang="lv-LV" sz="2400" dirty="0" smtClean="0"/>
          </a:p>
          <a:p>
            <a:pPr lvl="1"/>
            <a:r>
              <a:rPr lang="lv-LV" altLang="lv-LV" sz="2400" dirty="0" smtClean="0"/>
              <a:t>D</a:t>
            </a:r>
            <a:r>
              <a:rPr lang="en-GB" altLang="lv-LV" sz="2400" dirty="0" err="1" smtClean="0"/>
              <a:t>iabetes</a:t>
            </a:r>
            <a:endParaRPr lang="en-GB" altLang="lv-LV" sz="2400" dirty="0" smtClean="0"/>
          </a:p>
          <a:p>
            <a:pPr lvl="1"/>
            <a:r>
              <a:rPr lang="en-GB" altLang="lv-LV" sz="2400" dirty="0" smtClean="0"/>
              <a:t>Chronic respiratory d</a:t>
            </a:r>
            <a:r>
              <a:rPr lang="lv-LV" altLang="lv-LV" sz="2400" dirty="0" smtClean="0"/>
              <a:t>is</a:t>
            </a:r>
            <a:r>
              <a:rPr lang="en-GB" altLang="lv-LV" sz="2400" dirty="0" smtClean="0"/>
              <a:t>eases</a:t>
            </a:r>
          </a:p>
          <a:p>
            <a:pPr marL="0" indent="0">
              <a:buFont typeface="Times New Roman" pitchFamily="18" charset="0"/>
              <a:buNone/>
            </a:pPr>
            <a:r>
              <a:rPr lang="en-GB" altLang="lv-LV" sz="2800" dirty="0" smtClean="0"/>
              <a:t>+ excess weight / adiposity (at least 50%)</a:t>
            </a:r>
          </a:p>
        </p:txBody>
      </p:sp>
      <p:pic>
        <p:nvPicPr>
          <p:cNvPr id="18436" name="Picture 10"/>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6050" y="1557338"/>
            <a:ext cx="2928938" cy="3767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7" name="TextBox 11"/>
          <p:cNvSpPr txBox="1">
            <a:spLocks noChangeArrowheads="1"/>
          </p:cNvSpPr>
          <p:nvPr/>
        </p:nvSpPr>
        <p:spPr bwMode="auto">
          <a:xfrm>
            <a:off x="179388" y="6126163"/>
            <a:ext cx="884555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3000"/>
              </a:lnSpc>
              <a:spcBef>
                <a:spcPts val="800"/>
              </a:spcBef>
              <a:buClr>
                <a:srgbClr val="000000"/>
              </a:buClr>
              <a:buSzPct val="100000"/>
              <a:buFont typeface="Times New Roman" pitchFamily="18" charset="0"/>
              <a:buChar char="•"/>
              <a:defRPr sz="3200">
                <a:solidFill>
                  <a:srgbClr val="000000"/>
                </a:solidFill>
                <a:latin typeface="Times New Roman" pitchFamily="18" charset="0"/>
              </a:defRPr>
            </a:lvl1pPr>
            <a:lvl2pPr marL="742950" indent="-285750">
              <a:lnSpc>
                <a:spcPct val="93000"/>
              </a:lnSpc>
              <a:spcBef>
                <a:spcPts val="700"/>
              </a:spcBef>
              <a:buClr>
                <a:srgbClr val="000000"/>
              </a:buClr>
              <a:buSzPct val="100000"/>
              <a:buFont typeface="Times New Roman" pitchFamily="18" charset="0"/>
              <a:buChar char="–"/>
              <a:defRPr sz="2800">
                <a:solidFill>
                  <a:srgbClr val="000000"/>
                </a:solidFill>
                <a:latin typeface="Times New Roman" pitchFamily="18" charset="0"/>
              </a:defRPr>
            </a:lvl2pPr>
            <a:lvl3pPr marL="1143000" indent="-228600">
              <a:lnSpc>
                <a:spcPct val="93000"/>
              </a:lnSpc>
              <a:spcBef>
                <a:spcPts val="600"/>
              </a:spcBef>
              <a:buClr>
                <a:srgbClr val="000000"/>
              </a:buClr>
              <a:buSzPct val="100000"/>
              <a:buFont typeface="Times New Roman" pitchFamily="18" charset="0"/>
              <a:buChar char="•"/>
              <a:defRPr sz="2400">
                <a:solidFill>
                  <a:srgbClr val="000000"/>
                </a:solidFill>
                <a:latin typeface="Times New Roman" pitchFamily="18" charset="0"/>
              </a:defRPr>
            </a:lvl3pPr>
            <a:lvl4pPr marL="1600200" indent="-228600">
              <a:lnSpc>
                <a:spcPct val="93000"/>
              </a:lnSpc>
              <a:spcBef>
                <a:spcPts val="500"/>
              </a:spcBef>
              <a:buClr>
                <a:srgbClr val="000000"/>
              </a:buClr>
              <a:buSzPct val="100000"/>
              <a:buFont typeface="Times New Roman" pitchFamily="18" charset="0"/>
              <a:buChar char="–"/>
              <a:defRPr sz="2000">
                <a:solidFill>
                  <a:srgbClr val="000000"/>
                </a:solidFill>
                <a:latin typeface="Times New Roman" pitchFamily="18" charset="0"/>
              </a:defRPr>
            </a:lvl4pPr>
            <a:lvl5pPr marL="2057400" indent="-228600">
              <a:lnSpc>
                <a:spcPct val="93000"/>
              </a:lnSpc>
              <a:spcBef>
                <a:spcPts val="500"/>
              </a:spcBef>
              <a:buClr>
                <a:srgbClr val="000000"/>
              </a:buClr>
              <a:buSzPct val="100000"/>
              <a:buFont typeface="Times New Roman" pitchFamily="18" charset="0"/>
              <a:buChar char="»"/>
              <a:defRPr sz="2000">
                <a:solidFill>
                  <a:srgbClr val="000000"/>
                </a:solidFill>
                <a:latin typeface="Times New Roman" pitchFamily="18" charset="0"/>
              </a:defRPr>
            </a:lvl5pPr>
            <a:lvl6pPr marL="2514600" indent="-228600" defTabSz="449263" eaLnBrk="0" fontAlgn="base" hangingPunct="0">
              <a:lnSpc>
                <a:spcPct val="93000"/>
              </a:lnSpc>
              <a:spcBef>
                <a:spcPts val="5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6pPr>
            <a:lvl7pPr marL="2971800" indent="-228600" defTabSz="449263" eaLnBrk="0" fontAlgn="base" hangingPunct="0">
              <a:lnSpc>
                <a:spcPct val="93000"/>
              </a:lnSpc>
              <a:spcBef>
                <a:spcPts val="5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7pPr>
            <a:lvl8pPr marL="3429000" indent="-228600" defTabSz="449263" eaLnBrk="0" fontAlgn="base" hangingPunct="0">
              <a:lnSpc>
                <a:spcPct val="93000"/>
              </a:lnSpc>
              <a:spcBef>
                <a:spcPts val="5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8pPr>
            <a:lvl9pPr marL="3886200" indent="-228600" defTabSz="449263" eaLnBrk="0" fontAlgn="base" hangingPunct="0">
              <a:lnSpc>
                <a:spcPct val="93000"/>
              </a:lnSpc>
              <a:spcBef>
                <a:spcPts val="5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9pPr>
          </a:lstStyle>
          <a:p>
            <a:pPr algn="r">
              <a:lnSpc>
                <a:spcPct val="100000"/>
              </a:lnSpc>
              <a:spcBef>
                <a:spcPct val="0"/>
              </a:spcBef>
              <a:buClrTx/>
              <a:buSzTx/>
              <a:buFontTx/>
              <a:buNone/>
            </a:pPr>
            <a:r>
              <a:rPr lang="lv-LV" altLang="lv-LV" sz="2000">
                <a:solidFill>
                  <a:schemeClr val="tx1"/>
                </a:solidFill>
              </a:rPr>
              <a:t>* </a:t>
            </a:r>
            <a:r>
              <a:rPr lang="en-US" altLang="lv-LV" sz="2000">
                <a:solidFill>
                  <a:schemeClr val="tx1"/>
                </a:solidFill>
              </a:rPr>
              <a:t>Global strategy on occupational health for all: The way to health at work</a:t>
            </a:r>
            <a:r>
              <a:rPr lang="lv-LV" altLang="lv-LV" sz="2000">
                <a:solidFill>
                  <a:schemeClr val="tx1"/>
                </a:solidFill>
              </a:rPr>
              <a:t>, 1994</a:t>
            </a:r>
          </a:p>
        </p:txBody>
      </p:sp>
    </p:spTree>
    <p:extLst>
      <p:ext uri="{BB962C8B-B14F-4D97-AF65-F5344CB8AC3E}">
        <p14:creationId xmlns:p14="http://schemas.microsoft.com/office/powerpoint/2010/main" val="2695452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251520" y="0"/>
            <a:ext cx="8846443" cy="980728"/>
          </a:xfrm>
        </p:spPr>
        <p:txBody>
          <a:bodyPr/>
          <a:lstStyle/>
          <a:p>
            <a:pPr eaLnBrk="1" hangingPunct="1"/>
            <a:r>
              <a:rPr lang="en-GB" altLang="lv-LV" sz="2400" b="1" dirty="0" smtClean="0">
                <a:solidFill>
                  <a:srgbClr val="26822A"/>
                </a:solidFill>
              </a:rPr>
              <a:t>Do you have long term health effects (longer than 6 months) that influences </a:t>
            </a:r>
            <a:r>
              <a:rPr lang="lv-LV" altLang="lv-LV" sz="2400" b="1" dirty="0" smtClean="0">
                <a:solidFill>
                  <a:srgbClr val="26822A"/>
                </a:solidFill>
              </a:rPr>
              <a:t>your </a:t>
            </a:r>
            <a:r>
              <a:rPr lang="en-GB" altLang="lv-LV" sz="2400" b="1" dirty="0" smtClean="0">
                <a:solidFill>
                  <a:srgbClr val="26822A"/>
                </a:solidFill>
              </a:rPr>
              <a:t>everyday life?</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844146306"/>
              </p:ext>
            </p:extLst>
          </p:nvPr>
        </p:nvGraphicFramePr>
        <p:xfrm>
          <a:off x="683568" y="908720"/>
          <a:ext cx="7770813" cy="4951413"/>
        </p:xfrm>
        <a:graphic>
          <a:graphicData uri="http://schemas.openxmlformats.org/drawingml/2006/chart">
            <c:chart xmlns:c="http://schemas.openxmlformats.org/drawingml/2006/chart" xmlns:r="http://schemas.openxmlformats.org/officeDocument/2006/relationships" r:id="rId2"/>
          </a:graphicData>
        </a:graphic>
      </p:graphicFrame>
      <p:sp>
        <p:nvSpPr>
          <p:cNvPr id="19460" name="TextBox 2"/>
          <p:cNvSpPr txBox="1">
            <a:spLocks noChangeArrowheads="1"/>
          </p:cNvSpPr>
          <p:nvPr/>
        </p:nvSpPr>
        <p:spPr bwMode="auto">
          <a:xfrm>
            <a:off x="323528" y="5894388"/>
            <a:ext cx="8629650" cy="297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3000"/>
              </a:lnSpc>
              <a:spcBef>
                <a:spcPts val="800"/>
              </a:spcBef>
              <a:buClr>
                <a:srgbClr val="000000"/>
              </a:buClr>
              <a:buSzPct val="100000"/>
              <a:buFont typeface="Times New Roman" pitchFamily="18" charset="0"/>
              <a:buChar char="•"/>
              <a:defRPr sz="3200">
                <a:solidFill>
                  <a:srgbClr val="000000"/>
                </a:solidFill>
                <a:latin typeface="Times New Roman" pitchFamily="18" charset="0"/>
              </a:defRPr>
            </a:lvl1pPr>
            <a:lvl2pPr marL="742950" indent="-285750">
              <a:lnSpc>
                <a:spcPct val="93000"/>
              </a:lnSpc>
              <a:spcBef>
                <a:spcPts val="700"/>
              </a:spcBef>
              <a:buClr>
                <a:srgbClr val="000000"/>
              </a:buClr>
              <a:buSzPct val="100000"/>
              <a:buFont typeface="Times New Roman" pitchFamily="18" charset="0"/>
              <a:buChar char="–"/>
              <a:defRPr sz="2800">
                <a:solidFill>
                  <a:srgbClr val="000000"/>
                </a:solidFill>
                <a:latin typeface="Times New Roman" pitchFamily="18" charset="0"/>
              </a:defRPr>
            </a:lvl2pPr>
            <a:lvl3pPr marL="1143000" indent="-228600">
              <a:lnSpc>
                <a:spcPct val="93000"/>
              </a:lnSpc>
              <a:spcBef>
                <a:spcPts val="600"/>
              </a:spcBef>
              <a:buClr>
                <a:srgbClr val="000000"/>
              </a:buClr>
              <a:buSzPct val="100000"/>
              <a:buFont typeface="Times New Roman" pitchFamily="18" charset="0"/>
              <a:buChar char="•"/>
              <a:defRPr sz="2400">
                <a:solidFill>
                  <a:srgbClr val="000000"/>
                </a:solidFill>
                <a:latin typeface="Times New Roman" pitchFamily="18" charset="0"/>
              </a:defRPr>
            </a:lvl3pPr>
            <a:lvl4pPr marL="1600200" indent="-228600">
              <a:lnSpc>
                <a:spcPct val="93000"/>
              </a:lnSpc>
              <a:spcBef>
                <a:spcPts val="500"/>
              </a:spcBef>
              <a:buClr>
                <a:srgbClr val="000000"/>
              </a:buClr>
              <a:buSzPct val="100000"/>
              <a:buFont typeface="Times New Roman" pitchFamily="18" charset="0"/>
              <a:buChar char="–"/>
              <a:defRPr sz="2000">
                <a:solidFill>
                  <a:srgbClr val="000000"/>
                </a:solidFill>
                <a:latin typeface="Times New Roman" pitchFamily="18" charset="0"/>
              </a:defRPr>
            </a:lvl4pPr>
            <a:lvl5pPr marL="2057400" indent="-228600">
              <a:lnSpc>
                <a:spcPct val="93000"/>
              </a:lnSpc>
              <a:spcBef>
                <a:spcPts val="500"/>
              </a:spcBef>
              <a:buClr>
                <a:srgbClr val="000000"/>
              </a:buClr>
              <a:buSzPct val="100000"/>
              <a:buFont typeface="Times New Roman" pitchFamily="18" charset="0"/>
              <a:buChar char="»"/>
              <a:defRPr sz="2000">
                <a:solidFill>
                  <a:srgbClr val="000000"/>
                </a:solidFill>
                <a:latin typeface="Times New Roman" pitchFamily="18" charset="0"/>
              </a:defRPr>
            </a:lvl5pPr>
            <a:lvl6pPr marL="2514600" indent="-228600" defTabSz="449263" eaLnBrk="0" fontAlgn="base" hangingPunct="0">
              <a:lnSpc>
                <a:spcPct val="93000"/>
              </a:lnSpc>
              <a:spcBef>
                <a:spcPts val="5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6pPr>
            <a:lvl7pPr marL="2971800" indent="-228600" defTabSz="449263" eaLnBrk="0" fontAlgn="base" hangingPunct="0">
              <a:lnSpc>
                <a:spcPct val="93000"/>
              </a:lnSpc>
              <a:spcBef>
                <a:spcPts val="5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7pPr>
            <a:lvl8pPr marL="3429000" indent="-228600" defTabSz="449263" eaLnBrk="0" fontAlgn="base" hangingPunct="0">
              <a:lnSpc>
                <a:spcPct val="93000"/>
              </a:lnSpc>
              <a:spcBef>
                <a:spcPts val="5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8pPr>
            <a:lvl9pPr marL="3886200" indent="-228600" defTabSz="449263" eaLnBrk="0" fontAlgn="base" hangingPunct="0">
              <a:lnSpc>
                <a:spcPct val="93000"/>
              </a:lnSpc>
              <a:spcBef>
                <a:spcPts val="5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9pPr>
          </a:lstStyle>
          <a:p>
            <a:pPr>
              <a:lnSpc>
                <a:spcPct val="100000"/>
              </a:lnSpc>
              <a:spcBef>
                <a:spcPct val="0"/>
              </a:spcBef>
              <a:buClrTx/>
              <a:buSzTx/>
              <a:buFontTx/>
              <a:buNone/>
            </a:pPr>
            <a:r>
              <a:rPr lang="en-GB" altLang="lv-LV" sz="2000" b="1" dirty="0">
                <a:solidFill>
                  <a:schemeClr val="tx1"/>
                </a:solidFill>
              </a:rPr>
              <a:t>Population survey, </a:t>
            </a:r>
            <a:r>
              <a:rPr lang="en-GB" altLang="lv-LV" sz="2000" b="0" dirty="0">
                <a:solidFill>
                  <a:schemeClr val="tx1"/>
                </a:solidFill>
              </a:rPr>
              <a:t>Work conditions and risks in Latvia, 2013</a:t>
            </a:r>
          </a:p>
        </p:txBody>
      </p:sp>
      <p:sp>
        <p:nvSpPr>
          <p:cNvPr id="2" name="Oval 1"/>
          <p:cNvSpPr/>
          <p:nvPr/>
        </p:nvSpPr>
        <p:spPr bwMode="auto">
          <a:xfrm>
            <a:off x="5652120" y="1412776"/>
            <a:ext cx="3229050" cy="4481612"/>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lv-LV" sz="2400" b="0" i="0" u="none" strike="noStrike" cap="none" normalizeH="0" baseline="-25000" smtClean="0">
              <a:ln>
                <a:noFill/>
              </a:ln>
              <a:solidFill>
                <a:schemeClr val="tx1"/>
              </a:solidFill>
              <a:effectLst/>
              <a:latin typeface="Arial" charset="0"/>
              <a:ea typeface="ヒラギノ角ゴ Pro W3" pitchFamily="-112" charset="-128"/>
            </a:endParaRPr>
          </a:p>
        </p:txBody>
      </p:sp>
    </p:spTree>
    <p:extLst>
      <p:ext uri="{BB962C8B-B14F-4D97-AF65-F5344CB8AC3E}">
        <p14:creationId xmlns:p14="http://schemas.microsoft.com/office/powerpoint/2010/main" val="25009771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68313" y="188913"/>
            <a:ext cx="8229600" cy="1143000"/>
          </a:xfrm>
        </p:spPr>
        <p:txBody>
          <a:bodyPr/>
          <a:lstStyle/>
          <a:p>
            <a:pPr eaLnBrk="1" hangingPunct="1"/>
            <a:r>
              <a:rPr lang="en-GB" altLang="lv-LV" sz="3200" b="1" dirty="0" smtClean="0">
                <a:solidFill>
                  <a:srgbClr val="26822A"/>
                </a:solidFill>
              </a:rPr>
              <a:t>Reasons for long term health effects</a:t>
            </a:r>
          </a:p>
        </p:txBody>
      </p:sp>
      <p:graphicFrame>
        <p:nvGraphicFramePr>
          <p:cNvPr id="7" name="Chart 6"/>
          <p:cNvGraphicFramePr>
            <a:graphicFrameLocks/>
          </p:cNvGraphicFramePr>
          <p:nvPr>
            <p:extLst>
              <p:ext uri="{D42A27DB-BD31-4B8C-83A1-F6EECF244321}">
                <p14:modId xmlns:p14="http://schemas.microsoft.com/office/powerpoint/2010/main" val="2195210277"/>
              </p:ext>
            </p:extLst>
          </p:nvPr>
        </p:nvGraphicFramePr>
        <p:xfrm>
          <a:off x="1115616" y="1300200"/>
          <a:ext cx="7582297" cy="4761383"/>
        </p:xfrm>
        <a:graphic>
          <a:graphicData uri="http://schemas.openxmlformats.org/drawingml/2006/chart">
            <c:chart xmlns:c="http://schemas.openxmlformats.org/drawingml/2006/chart" xmlns:r="http://schemas.openxmlformats.org/officeDocument/2006/relationships" r:id="rId3"/>
          </a:graphicData>
        </a:graphic>
      </p:graphicFrame>
      <p:sp>
        <p:nvSpPr>
          <p:cNvPr id="20484" name="TextBox 7"/>
          <p:cNvSpPr txBox="1">
            <a:spLocks noChangeArrowheads="1"/>
          </p:cNvSpPr>
          <p:nvPr/>
        </p:nvSpPr>
        <p:spPr bwMode="auto">
          <a:xfrm>
            <a:off x="514350" y="5942843"/>
            <a:ext cx="86296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3000"/>
              </a:lnSpc>
              <a:spcBef>
                <a:spcPts val="800"/>
              </a:spcBef>
              <a:buClr>
                <a:srgbClr val="000000"/>
              </a:buClr>
              <a:buSzPct val="100000"/>
              <a:buFont typeface="Times New Roman" pitchFamily="18" charset="0"/>
              <a:buChar char="•"/>
              <a:defRPr sz="3200">
                <a:solidFill>
                  <a:srgbClr val="000000"/>
                </a:solidFill>
                <a:latin typeface="Times New Roman" pitchFamily="18" charset="0"/>
              </a:defRPr>
            </a:lvl1pPr>
            <a:lvl2pPr marL="742950" indent="-285750">
              <a:lnSpc>
                <a:spcPct val="93000"/>
              </a:lnSpc>
              <a:spcBef>
                <a:spcPts val="700"/>
              </a:spcBef>
              <a:buClr>
                <a:srgbClr val="000000"/>
              </a:buClr>
              <a:buSzPct val="100000"/>
              <a:buFont typeface="Times New Roman" pitchFamily="18" charset="0"/>
              <a:buChar char="–"/>
              <a:defRPr sz="2800">
                <a:solidFill>
                  <a:srgbClr val="000000"/>
                </a:solidFill>
                <a:latin typeface="Times New Roman" pitchFamily="18" charset="0"/>
              </a:defRPr>
            </a:lvl2pPr>
            <a:lvl3pPr marL="1143000" indent="-228600">
              <a:lnSpc>
                <a:spcPct val="93000"/>
              </a:lnSpc>
              <a:spcBef>
                <a:spcPts val="600"/>
              </a:spcBef>
              <a:buClr>
                <a:srgbClr val="000000"/>
              </a:buClr>
              <a:buSzPct val="100000"/>
              <a:buFont typeface="Times New Roman" pitchFamily="18" charset="0"/>
              <a:buChar char="•"/>
              <a:defRPr sz="2400">
                <a:solidFill>
                  <a:srgbClr val="000000"/>
                </a:solidFill>
                <a:latin typeface="Times New Roman" pitchFamily="18" charset="0"/>
              </a:defRPr>
            </a:lvl3pPr>
            <a:lvl4pPr marL="1600200" indent="-228600">
              <a:lnSpc>
                <a:spcPct val="93000"/>
              </a:lnSpc>
              <a:spcBef>
                <a:spcPts val="500"/>
              </a:spcBef>
              <a:buClr>
                <a:srgbClr val="000000"/>
              </a:buClr>
              <a:buSzPct val="100000"/>
              <a:buFont typeface="Times New Roman" pitchFamily="18" charset="0"/>
              <a:buChar char="–"/>
              <a:defRPr sz="2000">
                <a:solidFill>
                  <a:srgbClr val="000000"/>
                </a:solidFill>
                <a:latin typeface="Times New Roman" pitchFamily="18" charset="0"/>
              </a:defRPr>
            </a:lvl4pPr>
            <a:lvl5pPr marL="2057400" indent="-228600">
              <a:lnSpc>
                <a:spcPct val="93000"/>
              </a:lnSpc>
              <a:spcBef>
                <a:spcPts val="500"/>
              </a:spcBef>
              <a:buClr>
                <a:srgbClr val="000000"/>
              </a:buClr>
              <a:buSzPct val="100000"/>
              <a:buFont typeface="Times New Roman" pitchFamily="18" charset="0"/>
              <a:buChar char="»"/>
              <a:defRPr sz="2000">
                <a:solidFill>
                  <a:srgbClr val="000000"/>
                </a:solidFill>
                <a:latin typeface="Times New Roman" pitchFamily="18" charset="0"/>
              </a:defRPr>
            </a:lvl5pPr>
            <a:lvl6pPr marL="2514600" indent="-228600" defTabSz="449263" eaLnBrk="0" fontAlgn="base" hangingPunct="0">
              <a:lnSpc>
                <a:spcPct val="93000"/>
              </a:lnSpc>
              <a:spcBef>
                <a:spcPts val="5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6pPr>
            <a:lvl7pPr marL="2971800" indent="-228600" defTabSz="449263" eaLnBrk="0" fontAlgn="base" hangingPunct="0">
              <a:lnSpc>
                <a:spcPct val="93000"/>
              </a:lnSpc>
              <a:spcBef>
                <a:spcPts val="5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7pPr>
            <a:lvl8pPr marL="3429000" indent="-228600" defTabSz="449263" eaLnBrk="0" fontAlgn="base" hangingPunct="0">
              <a:lnSpc>
                <a:spcPct val="93000"/>
              </a:lnSpc>
              <a:spcBef>
                <a:spcPts val="5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8pPr>
            <a:lvl9pPr marL="3886200" indent="-228600" defTabSz="449263" eaLnBrk="0" fontAlgn="base" hangingPunct="0">
              <a:lnSpc>
                <a:spcPct val="93000"/>
              </a:lnSpc>
              <a:spcBef>
                <a:spcPts val="5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9pPr>
          </a:lstStyle>
          <a:p>
            <a:pPr>
              <a:lnSpc>
                <a:spcPct val="100000"/>
              </a:lnSpc>
              <a:spcBef>
                <a:spcPct val="0"/>
              </a:spcBef>
              <a:buClrTx/>
              <a:buSzTx/>
              <a:buFontTx/>
              <a:buNone/>
            </a:pPr>
            <a:r>
              <a:rPr lang="en-GB" altLang="lv-LV" sz="2000" b="0" dirty="0">
                <a:solidFill>
                  <a:schemeClr val="tx1"/>
                </a:solidFill>
              </a:rPr>
              <a:t>Population survey, Work conditions and risks in Latvia, 2013</a:t>
            </a:r>
          </a:p>
        </p:txBody>
      </p:sp>
      <p:cxnSp>
        <p:nvCxnSpPr>
          <p:cNvPr id="5" name="Straight Arrow Connector 4"/>
          <p:cNvCxnSpPr/>
          <p:nvPr/>
        </p:nvCxnSpPr>
        <p:spPr bwMode="auto">
          <a:xfrm flipH="1">
            <a:off x="3491880" y="1772816"/>
            <a:ext cx="1080120" cy="1296144"/>
          </a:xfrm>
          <a:prstGeom prst="straightConnector1">
            <a:avLst/>
          </a:prstGeom>
          <a:solidFill>
            <a:schemeClr val="accent1"/>
          </a:solidFill>
          <a:ln w="25400" cap="flat" cmpd="sng" algn="ctr">
            <a:solidFill>
              <a:srgbClr val="FF0000"/>
            </a:solidFill>
            <a:prstDash val="solid"/>
            <a:round/>
            <a:headEnd type="none" w="med" len="med"/>
            <a:tailEnd type="arrow"/>
          </a:ln>
          <a:effectLst/>
        </p:spPr>
      </p:cxnSp>
    </p:spTree>
    <p:extLst>
      <p:ext uri="{BB962C8B-B14F-4D97-AF65-F5344CB8AC3E}">
        <p14:creationId xmlns:p14="http://schemas.microsoft.com/office/powerpoint/2010/main" val="18966316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179388" y="404813"/>
            <a:ext cx="8059737" cy="647700"/>
          </a:xfrm>
        </p:spPr>
        <p:txBody>
          <a:bodyPr/>
          <a:lstStyle/>
          <a:p>
            <a:r>
              <a:rPr lang="en-GB" altLang="lv-LV" sz="2800" b="1" dirty="0" smtClean="0">
                <a:solidFill>
                  <a:srgbClr val="26822A"/>
                </a:solidFill>
              </a:rPr>
              <a:t>Number of employees found dead at workplace (</a:t>
            </a:r>
            <a:r>
              <a:rPr lang="lv-LV" altLang="lv-LV" sz="2800" b="1" dirty="0" smtClean="0">
                <a:solidFill>
                  <a:srgbClr val="26822A"/>
                </a:solidFill>
              </a:rPr>
              <a:t>so called </a:t>
            </a:r>
            <a:r>
              <a:rPr lang="en-GB" altLang="lv-LV" sz="2800" b="1" dirty="0" smtClean="0">
                <a:solidFill>
                  <a:srgbClr val="26822A"/>
                </a:solidFill>
              </a:rPr>
              <a:t>«natural death») </a:t>
            </a:r>
          </a:p>
        </p:txBody>
      </p:sp>
      <p:graphicFrame>
        <p:nvGraphicFramePr>
          <p:cNvPr id="21507" name="Chart Placeholder 4"/>
          <p:cNvGraphicFramePr>
            <a:graphicFrameLocks noGrp="1"/>
          </p:cNvGraphicFramePr>
          <p:nvPr>
            <p:ph type="chart" idx="1"/>
            <p:extLst>
              <p:ext uri="{D42A27DB-BD31-4B8C-83A1-F6EECF244321}">
                <p14:modId xmlns:p14="http://schemas.microsoft.com/office/powerpoint/2010/main" val="3623903589"/>
              </p:ext>
            </p:extLst>
          </p:nvPr>
        </p:nvGraphicFramePr>
        <p:xfrm>
          <a:off x="323528" y="1214438"/>
          <a:ext cx="8248972" cy="4518818"/>
        </p:xfrm>
        <a:graphic>
          <a:graphicData uri="http://schemas.openxmlformats.org/presentationml/2006/ole">
            <mc:AlternateContent xmlns:mc="http://schemas.openxmlformats.org/markup-compatibility/2006">
              <mc:Choice xmlns:v="urn:schemas-microsoft-com:vml" Requires="v">
                <p:oleObj spid="_x0000_s1031" name="Chart" r:id="rId3" imgW="8143748" imgH="4972177" progId="Excel.Chart.8">
                  <p:embed/>
                </p:oleObj>
              </mc:Choice>
              <mc:Fallback>
                <p:oleObj name="Chart" r:id="rId3" imgW="8143748" imgH="4972177" progId="Excel.Chart.8">
                  <p:embed/>
                  <p:pic>
                    <p:nvPicPr>
                      <p:cNvPr id="0" name=""/>
                      <p:cNvPicPr>
                        <a:picLocks noGrp="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1214438"/>
                        <a:ext cx="8248972" cy="4518818"/>
                      </a:xfrm>
                      <a:prstGeom prst="rect">
                        <a:avLst/>
                      </a:prstGeom>
                      <a:noFill/>
                      <a:ln>
                        <a:noFill/>
                      </a:ln>
                    </p:spPr>
                  </p:pic>
                </p:oleObj>
              </mc:Fallback>
            </mc:AlternateContent>
          </a:graphicData>
        </a:graphic>
      </p:graphicFrame>
      <p:sp>
        <p:nvSpPr>
          <p:cNvPr id="21508" name="TextBox 1"/>
          <p:cNvSpPr txBox="1">
            <a:spLocks noChangeArrowheads="1"/>
          </p:cNvSpPr>
          <p:nvPr/>
        </p:nvSpPr>
        <p:spPr bwMode="auto">
          <a:xfrm>
            <a:off x="483786" y="5837238"/>
            <a:ext cx="80819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3000"/>
              </a:lnSpc>
              <a:spcBef>
                <a:spcPts val="800"/>
              </a:spcBef>
              <a:buClr>
                <a:srgbClr val="000000"/>
              </a:buClr>
              <a:buSzPct val="100000"/>
              <a:buFont typeface="Times New Roman" pitchFamily="18" charset="0"/>
              <a:buChar char="•"/>
              <a:defRPr sz="3200">
                <a:solidFill>
                  <a:srgbClr val="000000"/>
                </a:solidFill>
                <a:latin typeface="Times New Roman" pitchFamily="18" charset="0"/>
              </a:defRPr>
            </a:lvl1pPr>
            <a:lvl2pPr marL="742950" indent="-285750">
              <a:lnSpc>
                <a:spcPct val="93000"/>
              </a:lnSpc>
              <a:spcBef>
                <a:spcPts val="700"/>
              </a:spcBef>
              <a:buClr>
                <a:srgbClr val="000000"/>
              </a:buClr>
              <a:buSzPct val="100000"/>
              <a:buFont typeface="Times New Roman" pitchFamily="18" charset="0"/>
              <a:buChar char="–"/>
              <a:defRPr sz="2800">
                <a:solidFill>
                  <a:srgbClr val="000000"/>
                </a:solidFill>
                <a:latin typeface="Times New Roman" pitchFamily="18" charset="0"/>
              </a:defRPr>
            </a:lvl2pPr>
            <a:lvl3pPr marL="1143000" indent="-228600">
              <a:lnSpc>
                <a:spcPct val="93000"/>
              </a:lnSpc>
              <a:spcBef>
                <a:spcPts val="600"/>
              </a:spcBef>
              <a:buClr>
                <a:srgbClr val="000000"/>
              </a:buClr>
              <a:buSzPct val="100000"/>
              <a:buFont typeface="Times New Roman" pitchFamily="18" charset="0"/>
              <a:buChar char="•"/>
              <a:defRPr sz="2400">
                <a:solidFill>
                  <a:srgbClr val="000000"/>
                </a:solidFill>
                <a:latin typeface="Times New Roman" pitchFamily="18" charset="0"/>
              </a:defRPr>
            </a:lvl3pPr>
            <a:lvl4pPr marL="1600200" indent="-228600">
              <a:lnSpc>
                <a:spcPct val="93000"/>
              </a:lnSpc>
              <a:spcBef>
                <a:spcPts val="500"/>
              </a:spcBef>
              <a:buClr>
                <a:srgbClr val="000000"/>
              </a:buClr>
              <a:buSzPct val="100000"/>
              <a:buFont typeface="Times New Roman" pitchFamily="18" charset="0"/>
              <a:buChar char="–"/>
              <a:defRPr sz="2000">
                <a:solidFill>
                  <a:srgbClr val="000000"/>
                </a:solidFill>
                <a:latin typeface="Times New Roman" pitchFamily="18" charset="0"/>
              </a:defRPr>
            </a:lvl4pPr>
            <a:lvl5pPr marL="2057400" indent="-228600">
              <a:lnSpc>
                <a:spcPct val="93000"/>
              </a:lnSpc>
              <a:spcBef>
                <a:spcPts val="500"/>
              </a:spcBef>
              <a:buClr>
                <a:srgbClr val="000000"/>
              </a:buClr>
              <a:buSzPct val="100000"/>
              <a:buFont typeface="Times New Roman" pitchFamily="18" charset="0"/>
              <a:buChar char="»"/>
              <a:defRPr sz="2000">
                <a:solidFill>
                  <a:srgbClr val="000000"/>
                </a:solidFill>
                <a:latin typeface="Times New Roman" pitchFamily="18" charset="0"/>
              </a:defRPr>
            </a:lvl5pPr>
            <a:lvl6pPr marL="2514600" indent="-228600" defTabSz="449263" eaLnBrk="0" fontAlgn="base" hangingPunct="0">
              <a:lnSpc>
                <a:spcPct val="93000"/>
              </a:lnSpc>
              <a:spcBef>
                <a:spcPts val="5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6pPr>
            <a:lvl7pPr marL="2971800" indent="-228600" defTabSz="449263" eaLnBrk="0" fontAlgn="base" hangingPunct="0">
              <a:lnSpc>
                <a:spcPct val="93000"/>
              </a:lnSpc>
              <a:spcBef>
                <a:spcPts val="5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7pPr>
            <a:lvl8pPr marL="3429000" indent="-228600" defTabSz="449263" eaLnBrk="0" fontAlgn="base" hangingPunct="0">
              <a:lnSpc>
                <a:spcPct val="93000"/>
              </a:lnSpc>
              <a:spcBef>
                <a:spcPts val="5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8pPr>
            <a:lvl9pPr marL="3886200" indent="-228600" defTabSz="449263" eaLnBrk="0" fontAlgn="base" hangingPunct="0">
              <a:lnSpc>
                <a:spcPct val="93000"/>
              </a:lnSpc>
              <a:spcBef>
                <a:spcPts val="5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9pPr>
          </a:lstStyle>
          <a:p>
            <a:pPr>
              <a:lnSpc>
                <a:spcPct val="100000"/>
              </a:lnSpc>
              <a:spcBef>
                <a:spcPct val="0"/>
              </a:spcBef>
              <a:buClrTx/>
              <a:buSzTx/>
              <a:buFontTx/>
              <a:buNone/>
            </a:pPr>
            <a:r>
              <a:rPr lang="en-GB" altLang="lv-LV" sz="2000" b="0" dirty="0">
                <a:solidFill>
                  <a:schemeClr val="tx1"/>
                </a:solidFill>
              </a:rPr>
              <a:t>Data from the State Labour Inspectorate</a:t>
            </a:r>
          </a:p>
        </p:txBody>
      </p:sp>
    </p:spTree>
    <p:extLst>
      <p:ext uri="{BB962C8B-B14F-4D97-AF65-F5344CB8AC3E}">
        <p14:creationId xmlns:p14="http://schemas.microsoft.com/office/powerpoint/2010/main" val="35186316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290513" y="0"/>
            <a:ext cx="7770812" cy="1141413"/>
          </a:xfrm>
        </p:spPr>
        <p:txBody>
          <a:bodyPr/>
          <a:lstStyle/>
          <a:p>
            <a:r>
              <a:rPr lang="en-GB" altLang="lv-LV" sz="3200" b="1" dirty="0" smtClean="0">
                <a:solidFill>
                  <a:srgbClr val="26822A"/>
                </a:solidFill>
              </a:rPr>
              <a:t>Average portrait of an employee </a:t>
            </a:r>
            <a:r>
              <a:rPr lang="lv-LV" altLang="lv-LV" sz="3200" b="1" dirty="0" smtClean="0">
                <a:solidFill>
                  <a:srgbClr val="26822A"/>
                </a:solidFill>
              </a:rPr>
              <a:t>found </a:t>
            </a:r>
            <a:r>
              <a:rPr lang="en-GB" altLang="lv-LV" sz="3200" b="1" dirty="0" smtClean="0">
                <a:solidFill>
                  <a:srgbClr val="26822A"/>
                </a:solidFill>
              </a:rPr>
              <a:t>de</a:t>
            </a:r>
            <a:r>
              <a:rPr lang="lv-LV" altLang="lv-LV" sz="3200" b="1" dirty="0" smtClean="0">
                <a:solidFill>
                  <a:srgbClr val="26822A"/>
                </a:solidFill>
              </a:rPr>
              <a:t>a</a:t>
            </a:r>
            <a:r>
              <a:rPr lang="en-GB" altLang="lv-LV" sz="3200" b="1" dirty="0" smtClean="0">
                <a:solidFill>
                  <a:srgbClr val="26822A"/>
                </a:solidFill>
              </a:rPr>
              <a:t>d at work</a:t>
            </a:r>
            <a:endParaRPr lang="en-GB" altLang="lv-LV" sz="3200" dirty="0" smtClean="0">
              <a:solidFill>
                <a:srgbClr val="26822A"/>
              </a:solidFill>
            </a:endParaRPr>
          </a:p>
        </p:txBody>
      </p:sp>
      <p:pic>
        <p:nvPicPr>
          <p:cNvPr id="22531" name="Picture 3" descr="C:\Users\E4310\Desktop\ser\06_Bildes\Tavas_darba_tiesibas\29.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063" y="1487488"/>
            <a:ext cx="3290887" cy="423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2" name="Content Placeholder 2"/>
          <p:cNvSpPr>
            <a:spLocks noGrp="1"/>
          </p:cNvSpPr>
          <p:nvPr>
            <p:ph idx="1"/>
          </p:nvPr>
        </p:nvSpPr>
        <p:spPr>
          <a:xfrm>
            <a:off x="323528" y="1196752"/>
            <a:ext cx="5256535" cy="4400773"/>
          </a:xfrm>
        </p:spPr>
        <p:txBody>
          <a:bodyPr/>
          <a:lstStyle/>
          <a:p>
            <a:r>
              <a:rPr lang="en-GB" altLang="lv-LV" sz="2400" dirty="0" smtClean="0"/>
              <a:t>Male</a:t>
            </a:r>
          </a:p>
          <a:p>
            <a:r>
              <a:rPr lang="en-GB" altLang="lv-LV" sz="2400" dirty="0" smtClean="0"/>
              <a:t>53 years old</a:t>
            </a:r>
          </a:p>
          <a:p>
            <a:r>
              <a:rPr lang="en-GB" altLang="lv-LV" sz="2400" dirty="0" smtClean="0"/>
              <a:t>Citizen</a:t>
            </a:r>
          </a:p>
          <a:p>
            <a:r>
              <a:rPr lang="en-GB" altLang="lv-LV" sz="2400" dirty="0" smtClean="0"/>
              <a:t>With signed labour contract</a:t>
            </a:r>
          </a:p>
          <a:p>
            <a:r>
              <a:rPr lang="en-GB" altLang="lv-LV" sz="2400" dirty="0" smtClean="0"/>
              <a:t>Qualified</a:t>
            </a:r>
            <a:r>
              <a:rPr lang="lv-LV" altLang="lv-LV" sz="2400" dirty="0" smtClean="0"/>
              <a:t>d</a:t>
            </a:r>
            <a:r>
              <a:rPr lang="en-GB" altLang="lv-LV" sz="2400" dirty="0" smtClean="0"/>
              <a:t> worker, craftsman</a:t>
            </a:r>
          </a:p>
          <a:p>
            <a:r>
              <a:rPr lang="en-GB" altLang="lv-LV" sz="2400" dirty="0" smtClean="0"/>
              <a:t>Has undergone compulsory medical examination</a:t>
            </a:r>
            <a:r>
              <a:rPr lang="lv-LV" altLang="lv-LV" sz="2400" dirty="0" smtClean="0"/>
              <a:t>s</a:t>
            </a:r>
            <a:r>
              <a:rPr lang="en-GB" altLang="lv-LV" sz="2400" dirty="0" smtClean="0"/>
              <a:t> at work</a:t>
            </a:r>
          </a:p>
          <a:p>
            <a:r>
              <a:rPr lang="en-GB" altLang="lv-LV" sz="2400" dirty="0" smtClean="0"/>
              <a:t>Trained in occupational health and safety</a:t>
            </a:r>
          </a:p>
          <a:p>
            <a:r>
              <a:rPr lang="en-GB" altLang="lv-LV" sz="2400" dirty="0" smtClean="0"/>
              <a:t>Reason of death – </a:t>
            </a:r>
            <a:r>
              <a:rPr lang="lv-LV" altLang="lv-LV" sz="2400" dirty="0" smtClean="0"/>
              <a:t>cardio-vascular disorders</a:t>
            </a:r>
            <a:endParaRPr lang="en-GB" altLang="lv-LV" sz="2400" dirty="0" smtClean="0"/>
          </a:p>
        </p:txBody>
      </p:sp>
    </p:spTree>
    <p:extLst>
      <p:ext uri="{BB962C8B-B14F-4D97-AF65-F5344CB8AC3E}">
        <p14:creationId xmlns:p14="http://schemas.microsoft.com/office/powerpoint/2010/main" val="7084857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250825" y="404812"/>
            <a:ext cx="8321675" cy="719931"/>
          </a:xfrm>
        </p:spPr>
        <p:txBody>
          <a:bodyPr/>
          <a:lstStyle/>
          <a:p>
            <a:r>
              <a:rPr lang="lv-LV" altLang="lv-LV" sz="2800" b="1" dirty="0" smtClean="0">
                <a:solidFill>
                  <a:srgbClr val="26822A"/>
                </a:solidFill>
              </a:rPr>
              <a:t>Number of workplace accidents</a:t>
            </a:r>
            <a:br>
              <a:rPr lang="lv-LV" altLang="lv-LV" sz="2800" b="1" dirty="0" smtClean="0">
                <a:solidFill>
                  <a:srgbClr val="26822A"/>
                </a:solidFill>
              </a:rPr>
            </a:br>
            <a:r>
              <a:rPr lang="lv-LV" altLang="lv-LV" sz="2800" b="1" dirty="0" smtClean="0">
                <a:solidFill>
                  <a:srgbClr val="26822A"/>
                </a:solidFill>
              </a:rPr>
              <a:t>(2009 – 2013)</a:t>
            </a:r>
          </a:p>
        </p:txBody>
      </p:sp>
      <p:graphicFrame>
        <p:nvGraphicFramePr>
          <p:cNvPr id="25603" name="Content Placeholder 3"/>
          <p:cNvGraphicFramePr>
            <a:graphicFrameLocks noGrp="1"/>
          </p:cNvGraphicFramePr>
          <p:nvPr>
            <p:ph idx="1"/>
          </p:nvPr>
        </p:nvGraphicFramePr>
        <p:xfrm>
          <a:off x="744538" y="1341438"/>
          <a:ext cx="7654925" cy="4214812"/>
        </p:xfrm>
        <a:graphic>
          <a:graphicData uri="http://schemas.openxmlformats.org/presentationml/2006/ole">
            <mc:AlternateContent xmlns:mc="http://schemas.openxmlformats.org/markup-compatibility/2006">
              <mc:Choice xmlns:v="urn:schemas-microsoft-com:vml" Requires="v">
                <p:oleObj spid="_x0000_s2055" name="Worksheet" r:id="rId4" imgW="7524655" imgH="4143480" progId="Excel.Sheet.8">
                  <p:embed/>
                </p:oleObj>
              </mc:Choice>
              <mc:Fallback>
                <p:oleObj name="Worksheet" r:id="rId4" imgW="7524655" imgH="4143480" progId="Excel.Sheet.8">
                  <p:embed/>
                  <p:pic>
                    <p:nvPicPr>
                      <p:cNvPr id="0" name=""/>
                      <p:cNvPicPr>
                        <a:picLocks noGrp="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4538" y="1341438"/>
                        <a:ext cx="7654925" cy="421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5604" name="TextBox 1"/>
          <p:cNvSpPr txBox="1">
            <a:spLocks noChangeArrowheads="1"/>
          </p:cNvSpPr>
          <p:nvPr/>
        </p:nvSpPr>
        <p:spPr bwMode="auto">
          <a:xfrm>
            <a:off x="7287578" y="5584031"/>
            <a:ext cx="1546225"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3000"/>
              </a:lnSpc>
              <a:spcBef>
                <a:spcPts val="800"/>
              </a:spcBef>
              <a:buClr>
                <a:srgbClr val="000000"/>
              </a:buClr>
              <a:buSzPct val="100000"/>
              <a:buFont typeface="Times New Roman" pitchFamily="18" charset="0"/>
              <a:buChar char="•"/>
              <a:defRPr sz="3200">
                <a:solidFill>
                  <a:srgbClr val="000000"/>
                </a:solidFill>
                <a:latin typeface="Times New Roman" pitchFamily="18" charset="0"/>
              </a:defRPr>
            </a:lvl1pPr>
            <a:lvl2pPr marL="742950" indent="-285750">
              <a:lnSpc>
                <a:spcPct val="93000"/>
              </a:lnSpc>
              <a:spcBef>
                <a:spcPts val="700"/>
              </a:spcBef>
              <a:buClr>
                <a:srgbClr val="000000"/>
              </a:buClr>
              <a:buSzPct val="100000"/>
              <a:buFont typeface="Times New Roman" pitchFamily="18" charset="0"/>
              <a:buChar char="–"/>
              <a:defRPr sz="2800">
                <a:solidFill>
                  <a:srgbClr val="000000"/>
                </a:solidFill>
                <a:latin typeface="Times New Roman" pitchFamily="18" charset="0"/>
              </a:defRPr>
            </a:lvl2pPr>
            <a:lvl3pPr marL="1143000" indent="-228600">
              <a:lnSpc>
                <a:spcPct val="93000"/>
              </a:lnSpc>
              <a:spcBef>
                <a:spcPts val="600"/>
              </a:spcBef>
              <a:buClr>
                <a:srgbClr val="000000"/>
              </a:buClr>
              <a:buSzPct val="100000"/>
              <a:buFont typeface="Times New Roman" pitchFamily="18" charset="0"/>
              <a:buChar char="•"/>
              <a:defRPr sz="2400">
                <a:solidFill>
                  <a:srgbClr val="000000"/>
                </a:solidFill>
                <a:latin typeface="Times New Roman" pitchFamily="18" charset="0"/>
              </a:defRPr>
            </a:lvl3pPr>
            <a:lvl4pPr marL="1600200" indent="-228600">
              <a:lnSpc>
                <a:spcPct val="93000"/>
              </a:lnSpc>
              <a:spcBef>
                <a:spcPts val="500"/>
              </a:spcBef>
              <a:buClr>
                <a:srgbClr val="000000"/>
              </a:buClr>
              <a:buSzPct val="100000"/>
              <a:buFont typeface="Times New Roman" pitchFamily="18" charset="0"/>
              <a:buChar char="–"/>
              <a:defRPr sz="2000">
                <a:solidFill>
                  <a:srgbClr val="000000"/>
                </a:solidFill>
                <a:latin typeface="Times New Roman" pitchFamily="18" charset="0"/>
              </a:defRPr>
            </a:lvl4pPr>
            <a:lvl5pPr marL="2057400" indent="-228600">
              <a:lnSpc>
                <a:spcPct val="93000"/>
              </a:lnSpc>
              <a:spcBef>
                <a:spcPts val="500"/>
              </a:spcBef>
              <a:buClr>
                <a:srgbClr val="000000"/>
              </a:buClr>
              <a:buSzPct val="100000"/>
              <a:buFont typeface="Times New Roman" pitchFamily="18" charset="0"/>
              <a:buChar char="»"/>
              <a:defRPr sz="2000">
                <a:solidFill>
                  <a:srgbClr val="000000"/>
                </a:solidFill>
                <a:latin typeface="Times New Roman" pitchFamily="18" charset="0"/>
              </a:defRPr>
            </a:lvl5pPr>
            <a:lvl6pPr marL="2514600" indent="-228600" defTabSz="449263" eaLnBrk="0" fontAlgn="base" hangingPunct="0">
              <a:lnSpc>
                <a:spcPct val="93000"/>
              </a:lnSpc>
              <a:spcBef>
                <a:spcPts val="5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6pPr>
            <a:lvl7pPr marL="2971800" indent="-228600" defTabSz="449263" eaLnBrk="0" fontAlgn="base" hangingPunct="0">
              <a:lnSpc>
                <a:spcPct val="93000"/>
              </a:lnSpc>
              <a:spcBef>
                <a:spcPts val="5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7pPr>
            <a:lvl8pPr marL="3429000" indent="-228600" defTabSz="449263" eaLnBrk="0" fontAlgn="base" hangingPunct="0">
              <a:lnSpc>
                <a:spcPct val="93000"/>
              </a:lnSpc>
              <a:spcBef>
                <a:spcPts val="5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8pPr>
            <a:lvl9pPr marL="3886200" indent="-228600" defTabSz="449263" eaLnBrk="0" fontAlgn="base" hangingPunct="0">
              <a:lnSpc>
                <a:spcPct val="93000"/>
              </a:lnSpc>
              <a:spcBef>
                <a:spcPts val="5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9pPr>
          </a:lstStyle>
          <a:p>
            <a:pPr>
              <a:lnSpc>
                <a:spcPct val="100000"/>
              </a:lnSpc>
              <a:spcBef>
                <a:spcPct val="0"/>
              </a:spcBef>
              <a:buClrTx/>
              <a:buSzTx/>
              <a:buFontTx/>
              <a:buNone/>
            </a:pPr>
            <a:r>
              <a:rPr lang="lv-LV" altLang="lv-LV" dirty="0">
                <a:solidFill>
                  <a:srgbClr val="C00000"/>
                </a:solidFill>
              </a:rPr>
              <a:t>33-36%</a:t>
            </a:r>
          </a:p>
        </p:txBody>
      </p:sp>
      <p:sp>
        <p:nvSpPr>
          <p:cNvPr id="25605" name="TextBox 4"/>
          <p:cNvSpPr txBox="1">
            <a:spLocks noChangeArrowheads="1"/>
          </p:cNvSpPr>
          <p:nvPr/>
        </p:nvSpPr>
        <p:spPr bwMode="auto">
          <a:xfrm>
            <a:off x="490538" y="5676900"/>
            <a:ext cx="80819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3000"/>
              </a:lnSpc>
              <a:spcBef>
                <a:spcPts val="800"/>
              </a:spcBef>
              <a:buClr>
                <a:srgbClr val="000000"/>
              </a:buClr>
              <a:buSzPct val="100000"/>
              <a:buFont typeface="Times New Roman" pitchFamily="18" charset="0"/>
              <a:buChar char="•"/>
              <a:defRPr sz="3200">
                <a:solidFill>
                  <a:srgbClr val="000000"/>
                </a:solidFill>
                <a:latin typeface="Times New Roman" pitchFamily="18" charset="0"/>
              </a:defRPr>
            </a:lvl1pPr>
            <a:lvl2pPr marL="742950" indent="-285750">
              <a:lnSpc>
                <a:spcPct val="93000"/>
              </a:lnSpc>
              <a:spcBef>
                <a:spcPts val="700"/>
              </a:spcBef>
              <a:buClr>
                <a:srgbClr val="000000"/>
              </a:buClr>
              <a:buSzPct val="100000"/>
              <a:buFont typeface="Times New Roman" pitchFamily="18" charset="0"/>
              <a:buChar char="–"/>
              <a:defRPr sz="2800">
                <a:solidFill>
                  <a:srgbClr val="000000"/>
                </a:solidFill>
                <a:latin typeface="Times New Roman" pitchFamily="18" charset="0"/>
              </a:defRPr>
            </a:lvl2pPr>
            <a:lvl3pPr marL="1143000" indent="-228600">
              <a:lnSpc>
                <a:spcPct val="93000"/>
              </a:lnSpc>
              <a:spcBef>
                <a:spcPts val="600"/>
              </a:spcBef>
              <a:buClr>
                <a:srgbClr val="000000"/>
              </a:buClr>
              <a:buSzPct val="100000"/>
              <a:buFont typeface="Times New Roman" pitchFamily="18" charset="0"/>
              <a:buChar char="•"/>
              <a:defRPr sz="2400">
                <a:solidFill>
                  <a:srgbClr val="000000"/>
                </a:solidFill>
                <a:latin typeface="Times New Roman" pitchFamily="18" charset="0"/>
              </a:defRPr>
            </a:lvl3pPr>
            <a:lvl4pPr marL="1600200" indent="-228600">
              <a:lnSpc>
                <a:spcPct val="93000"/>
              </a:lnSpc>
              <a:spcBef>
                <a:spcPts val="500"/>
              </a:spcBef>
              <a:buClr>
                <a:srgbClr val="000000"/>
              </a:buClr>
              <a:buSzPct val="100000"/>
              <a:buFont typeface="Times New Roman" pitchFamily="18" charset="0"/>
              <a:buChar char="–"/>
              <a:defRPr sz="2000">
                <a:solidFill>
                  <a:srgbClr val="000000"/>
                </a:solidFill>
                <a:latin typeface="Times New Roman" pitchFamily="18" charset="0"/>
              </a:defRPr>
            </a:lvl4pPr>
            <a:lvl5pPr marL="2057400" indent="-228600">
              <a:lnSpc>
                <a:spcPct val="93000"/>
              </a:lnSpc>
              <a:spcBef>
                <a:spcPts val="500"/>
              </a:spcBef>
              <a:buClr>
                <a:srgbClr val="000000"/>
              </a:buClr>
              <a:buSzPct val="100000"/>
              <a:buFont typeface="Times New Roman" pitchFamily="18" charset="0"/>
              <a:buChar char="»"/>
              <a:defRPr sz="2000">
                <a:solidFill>
                  <a:srgbClr val="000000"/>
                </a:solidFill>
                <a:latin typeface="Times New Roman" pitchFamily="18" charset="0"/>
              </a:defRPr>
            </a:lvl5pPr>
            <a:lvl6pPr marL="2514600" indent="-228600" defTabSz="449263" eaLnBrk="0" fontAlgn="base" hangingPunct="0">
              <a:lnSpc>
                <a:spcPct val="93000"/>
              </a:lnSpc>
              <a:spcBef>
                <a:spcPts val="5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6pPr>
            <a:lvl7pPr marL="2971800" indent="-228600" defTabSz="449263" eaLnBrk="0" fontAlgn="base" hangingPunct="0">
              <a:lnSpc>
                <a:spcPct val="93000"/>
              </a:lnSpc>
              <a:spcBef>
                <a:spcPts val="5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7pPr>
            <a:lvl8pPr marL="3429000" indent="-228600" defTabSz="449263" eaLnBrk="0" fontAlgn="base" hangingPunct="0">
              <a:lnSpc>
                <a:spcPct val="93000"/>
              </a:lnSpc>
              <a:spcBef>
                <a:spcPts val="5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8pPr>
            <a:lvl9pPr marL="3886200" indent="-228600" defTabSz="449263" eaLnBrk="0" fontAlgn="base" hangingPunct="0">
              <a:lnSpc>
                <a:spcPct val="93000"/>
              </a:lnSpc>
              <a:spcBef>
                <a:spcPts val="500"/>
              </a:spcBef>
              <a:spcAft>
                <a:spcPct val="0"/>
              </a:spcAft>
              <a:buClr>
                <a:srgbClr val="000000"/>
              </a:buClr>
              <a:buSzPct val="100000"/>
              <a:buFont typeface="Times New Roman" pitchFamily="18" charset="0"/>
              <a:buChar char="»"/>
              <a:defRPr sz="2000">
                <a:solidFill>
                  <a:srgbClr val="000000"/>
                </a:solidFill>
                <a:latin typeface="Times New Roman" pitchFamily="18" charset="0"/>
              </a:defRPr>
            </a:lvl9pPr>
          </a:lstStyle>
          <a:p>
            <a:pPr>
              <a:lnSpc>
                <a:spcPct val="100000"/>
              </a:lnSpc>
              <a:spcBef>
                <a:spcPct val="0"/>
              </a:spcBef>
              <a:buClrTx/>
              <a:buSzTx/>
              <a:buFontTx/>
              <a:buNone/>
            </a:pPr>
            <a:r>
              <a:rPr lang="en-GB" altLang="lv-LV" sz="2000" b="0">
                <a:solidFill>
                  <a:schemeClr val="tx1"/>
                </a:solidFill>
              </a:rPr>
              <a:t>Data from the State Labour Inspectorate</a:t>
            </a:r>
          </a:p>
        </p:txBody>
      </p:sp>
    </p:spTree>
    <p:extLst>
      <p:ext uri="{BB962C8B-B14F-4D97-AF65-F5344CB8AC3E}">
        <p14:creationId xmlns:p14="http://schemas.microsoft.com/office/powerpoint/2010/main" val="1172273503"/>
      </p:ext>
    </p:extLst>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25000" smtClean="0">
            <a:ln>
              <a:noFill/>
            </a:ln>
            <a:solidFill>
              <a:schemeClr val="tx1"/>
            </a:solidFill>
            <a:effectLst/>
            <a:latin typeface="Arial" charset="0"/>
            <a:ea typeface="ヒラギノ角ゴ Pro W3" pitchFamily="-112"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25000" smtClean="0">
            <a:ln>
              <a:noFill/>
            </a:ln>
            <a:solidFill>
              <a:schemeClr val="tx1"/>
            </a:solidFill>
            <a:effectLst/>
            <a:latin typeface="Arial" charset="0"/>
            <a:ea typeface="ヒラギノ角ゴ Pro W3" pitchFamily="-112"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LongProperties xmlns="http://schemas.microsoft.com/office/2006/metadata/long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s" ma:contentTypeID="0x010100431CD2B79AC61F42A124C2CEFAA390A9" ma:contentTypeVersion="0" ma:contentTypeDescription="Izveidot jaunu dokumentu." ma:contentTypeScope="" ma:versionID="25ce8bab2a4c82042c23900185beadbb">
  <xsd:schema xmlns:xsd="http://www.w3.org/2001/XMLSchema" xmlns:p="http://schemas.microsoft.com/office/2006/metadata/properties" targetNamespace="http://schemas.microsoft.com/office/2006/metadata/properties" ma:root="true" ma:fieldsID="03f02128687e48d6f6cc7d7a99a2c2fe">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Satura tips" ma:readOnly="true"/>
        <xsd:element ref="dc:title" minOccurs="0" maxOccurs="1" ma:index="4" ma:displayName="Virsrakst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7887137-3DA8-41E7-8276-8054ACD6D229}">
  <ds:schemaRefs>
    <ds:schemaRef ds:uri="http://schemas.microsoft.com/office/2006/metadata/longProperties"/>
  </ds:schemaRefs>
</ds:datastoreItem>
</file>

<file path=customXml/itemProps2.xml><?xml version="1.0" encoding="utf-8"?>
<ds:datastoreItem xmlns:ds="http://schemas.openxmlformats.org/officeDocument/2006/customXml" ds:itemID="{07FDEF95-9B99-491A-AD1D-DC1076C96C28}">
  <ds:schemaRefs>
    <ds:schemaRef ds:uri="http://schemas.microsoft.com/sharepoint/v3/contenttype/forms"/>
  </ds:schemaRefs>
</ds:datastoreItem>
</file>

<file path=customXml/itemProps3.xml><?xml version="1.0" encoding="utf-8"?>
<ds:datastoreItem xmlns:ds="http://schemas.openxmlformats.org/officeDocument/2006/customXml" ds:itemID="{89D5DCEF-F8A0-440A-99EE-E8069B03FB9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4.xml><?xml version="1.0" encoding="utf-8"?>
<ds:datastoreItem xmlns:ds="http://schemas.openxmlformats.org/officeDocument/2006/customXml" ds:itemID="{94B67A99-68FB-4511-8531-73739D38A15C}">
  <ds:schemaRefs>
    <ds:schemaRef ds:uri="http://purl.org/dc/elements/1.1/"/>
    <ds:schemaRef ds:uri="http://schemas.openxmlformats.org/package/2006/metadata/core-properties"/>
    <ds:schemaRef ds:uri="http://schemas.microsoft.com/office/2006/documentManagement/types"/>
    <ds:schemaRef ds:uri="http://www.w3.org/XML/1998/namespace"/>
    <ds:schemaRef ds:uri="http://purl.org/dc/terms/"/>
    <ds:schemaRef ds:uri="http://schemas.microsoft.com/office/2006/metadata/properties"/>
    <ds:schemaRef ds:uri="http://purl.org/dc/dcmitype/"/>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5592</TotalTime>
  <Words>1538</Words>
  <Application>Microsoft Office PowerPoint</Application>
  <PresentationFormat>On-screen Show (4:3)</PresentationFormat>
  <Paragraphs>207</Paragraphs>
  <Slides>36</Slides>
  <Notes>11</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36</vt:i4>
      </vt:variant>
    </vt:vector>
  </HeadingPairs>
  <TitlesOfParts>
    <vt:vector size="39" baseType="lpstr">
      <vt:lpstr>Blank Presentation</vt:lpstr>
      <vt:lpstr>Chart</vt:lpstr>
      <vt:lpstr>Worksheet</vt:lpstr>
      <vt:lpstr>Seminar on health issues 5 September 2014, Riga the Ministry of Welfare of the Republic of Latvia</vt:lpstr>
      <vt:lpstr>Content</vt:lpstr>
      <vt:lpstr>Data sources</vt:lpstr>
      <vt:lpstr>Workplace adjustment - to whom?</vt:lpstr>
      <vt:lpstr>Do you have long term health effects (longer than 6 months) that influences your everyday life?</vt:lpstr>
      <vt:lpstr>Reasons for long term health effects</vt:lpstr>
      <vt:lpstr>Number of employees found dead at workplace (so called «natural death») </vt:lpstr>
      <vt:lpstr>Average portrait of an employee found dead at work</vt:lpstr>
      <vt:lpstr>Number of workplace accidents (2009 – 2013)</vt:lpstr>
      <vt:lpstr>Percentage of workplace accidents where injured workers belong to age group 50+</vt:lpstr>
      <vt:lpstr>Age and gender specific distribution (%) </vt:lpstr>
      <vt:lpstr>Average portrait of an employee suffered in a workplace accident</vt:lpstr>
      <vt:lpstr>Causes of severe and fatal accidents at work, 2013</vt:lpstr>
      <vt:lpstr>During the last, have you received training on…..</vt:lpstr>
      <vt:lpstr>Higher risks for accidents linked with aging</vt:lpstr>
      <vt:lpstr>INCIDENCE of first time registered occupational patients and occupational diseases in Latvia during 1993-2013 per 100 000 workers</vt:lpstr>
      <vt:lpstr>Percentage of occupational diseases (per 100 000 workers) in some selected industries</vt:lpstr>
      <vt:lpstr>Structure of occupational diseases accross sectors in 2013 (%)</vt:lpstr>
      <vt:lpstr>First time registered occupational diseases by age and gender (1994-2012)</vt:lpstr>
      <vt:lpstr>Mean age of occupational patients by age and gender (1993-2012)</vt:lpstr>
      <vt:lpstr>Frequency dynamics of the main groups of occupational diseases in Latvia 1996-2011 per 100 000 workers</vt:lpstr>
      <vt:lpstr>Employees suffering from health disorders caused by the harmful occupational factors (%)</vt:lpstr>
      <vt:lpstr>Do you have long term health effects (longer than 6 months) that influences your everyday life?</vt:lpstr>
      <vt:lpstr>Incidence of pain among Latvian workers</vt:lpstr>
      <vt:lpstr>Incidence of pain among Latvian workers in age groups</vt:lpstr>
      <vt:lpstr>Have you been to medical examination during last 3 years? </vt:lpstr>
      <vt:lpstr>Is the pain (and later OD) associated with working conditions? General situation</vt:lpstr>
      <vt:lpstr>Is the pain (and later OD) associated with working conditions?  Selected complaints on risks </vt:lpstr>
      <vt:lpstr>Multifactorial aspects of pain and MSD</vt:lpstr>
      <vt:lpstr>Multifactorial aspects of pain and MSD</vt:lpstr>
      <vt:lpstr>Percentage of permanent disablity caused by MSD and occupational diseases</vt:lpstr>
      <vt:lpstr>Number of lost days due to sickness in last year</vt:lpstr>
      <vt:lpstr>Health effects in future?</vt:lpstr>
      <vt:lpstr>Worker 50+ in labour market – willing to work, need to work and health status</vt:lpstr>
      <vt:lpstr>Conclusions</vt:lpstr>
      <vt:lpstr>Conclusions</vt:lpstr>
    </vt:vector>
  </TitlesOfParts>
  <Company>eforma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RSU PowerPointa prezentācijas standarta sagatave</dc:title>
  <dc:creator>Linda</dc:creator>
  <cp:lastModifiedBy>Ivars Vanadziņš</cp:lastModifiedBy>
  <cp:revision>317</cp:revision>
  <dcterms:created xsi:type="dcterms:W3CDTF">2009-08-25T09:42:51Z</dcterms:created>
  <dcterms:modified xsi:type="dcterms:W3CDTF">2014-09-04T10:46:43Z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Dokuments</vt:lpwstr>
  </property>
</Properties>
</file>